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879" r:id="rId2"/>
    <p:sldId id="844" r:id="rId3"/>
    <p:sldId id="845" r:id="rId4"/>
    <p:sldId id="846" r:id="rId5"/>
    <p:sldId id="849" r:id="rId6"/>
    <p:sldId id="848" r:id="rId7"/>
    <p:sldId id="847" r:id="rId8"/>
    <p:sldId id="851" r:id="rId9"/>
    <p:sldId id="855" r:id="rId10"/>
    <p:sldId id="856" r:id="rId11"/>
    <p:sldId id="857" r:id="rId12"/>
    <p:sldId id="858" r:id="rId13"/>
    <p:sldId id="859" r:id="rId14"/>
    <p:sldId id="860" r:id="rId15"/>
    <p:sldId id="850" r:id="rId16"/>
    <p:sldId id="861" r:id="rId17"/>
    <p:sldId id="862" r:id="rId18"/>
    <p:sldId id="869" r:id="rId19"/>
    <p:sldId id="854" r:id="rId20"/>
    <p:sldId id="867" r:id="rId21"/>
    <p:sldId id="853" r:id="rId22"/>
    <p:sldId id="887" r:id="rId23"/>
    <p:sldId id="888" r:id="rId24"/>
    <p:sldId id="889" r:id="rId25"/>
    <p:sldId id="892" r:id="rId26"/>
    <p:sldId id="891" r:id="rId27"/>
    <p:sldId id="890" r:id="rId28"/>
    <p:sldId id="893" r:id="rId29"/>
    <p:sldId id="894" r:id="rId30"/>
    <p:sldId id="896" r:id="rId31"/>
    <p:sldId id="900" r:id="rId32"/>
    <p:sldId id="899" r:id="rId33"/>
    <p:sldId id="898" r:id="rId34"/>
    <p:sldId id="897" r:id="rId35"/>
    <p:sldId id="902" r:id="rId36"/>
    <p:sldId id="901" r:id="rId37"/>
    <p:sldId id="904" r:id="rId38"/>
    <p:sldId id="905" r:id="rId39"/>
    <p:sldId id="903" r:id="rId40"/>
    <p:sldId id="895" r:id="rId41"/>
    <p:sldId id="907" r:id="rId42"/>
    <p:sldId id="909" r:id="rId43"/>
    <p:sldId id="911" r:id="rId44"/>
    <p:sldId id="910" r:id="rId45"/>
    <p:sldId id="912" r:id="rId46"/>
    <p:sldId id="908" r:id="rId47"/>
    <p:sldId id="870" r:id="rId48"/>
    <p:sldId id="874" r:id="rId49"/>
    <p:sldId id="885" r:id="rId50"/>
    <p:sldId id="886" r:id="rId51"/>
    <p:sldId id="876" r:id="rId52"/>
    <p:sldId id="875" r:id="rId53"/>
  </p:sldIdLst>
  <p:sldSz cx="9144000" cy="6858000" type="screen4x3"/>
  <p:notesSz cx="7010400" cy="9296400"/>
  <p:defaultTextStyle>
    <a:defPPr>
      <a:defRPr lang="en-CA"/>
    </a:defPPr>
    <a:lvl1pPr algn="l" rtl="0" fontAlgn="base">
      <a:spcBef>
        <a:spcPct val="0"/>
      </a:spcBef>
      <a:spcAft>
        <a:spcPct val="0"/>
      </a:spcAft>
      <a:defRPr sz="2000" kern="1200">
        <a:solidFill>
          <a:schemeClr val="tx1"/>
        </a:solidFill>
        <a:latin typeface="Comic Sans MS" pitchFamily="-112" charset="0"/>
        <a:ea typeface="+mn-ea"/>
        <a:cs typeface="Arial" charset="0"/>
      </a:defRPr>
    </a:lvl1pPr>
    <a:lvl2pPr marL="457200" algn="l" rtl="0" fontAlgn="base">
      <a:spcBef>
        <a:spcPct val="0"/>
      </a:spcBef>
      <a:spcAft>
        <a:spcPct val="0"/>
      </a:spcAft>
      <a:defRPr sz="2000" kern="1200">
        <a:solidFill>
          <a:schemeClr val="tx1"/>
        </a:solidFill>
        <a:latin typeface="Comic Sans MS" pitchFamily="-112" charset="0"/>
        <a:ea typeface="+mn-ea"/>
        <a:cs typeface="Arial" charset="0"/>
      </a:defRPr>
    </a:lvl2pPr>
    <a:lvl3pPr marL="914400" algn="l" rtl="0" fontAlgn="base">
      <a:spcBef>
        <a:spcPct val="0"/>
      </a:spcBef>
      <a:spcAft>
        <a:spcPct val="0"/>
      </a:spcAft>
      <a:defRPr sz="2000" kern="1200">
        <a:solidFill>
          <a:schemeClr val="tx1"/>
        </a:solidFill>
        <a:latin typeface="Comic Sans MS" pitchFamily="-112" charset="0"/>
        <a:ea typeface="+mn-ea"/>
        <a:cs typeface="Arial" charset="0"/>
      </a:defRPr>
    </a:lvl3pPr>
    <a:lvl4pPr marL="1371600" algn="l" rtl="0" fontAlgn="base">
      <a:spcBef>
        <a:spcPct val="0"/>
      </a:spcBef>
      <a:spcAft>
        <a:spcPct val="0"/>
      </a:spcAft>
      <a:defRPr sz="2000" kern="1200">
        <a:solidFill>
          <a:schemeClr val="tx1"/>
        </a:solidFill>
        <a:latin typeface="Comic Sans MS" pitchFamily="-112" charset="0"/>
        <a:ea typeface="+mn-ea"/>
        <a:cs typeface="Arial" charset="0"/>
      </a:defRPr>
    </a:lvl4pPr>
    <a:lvl5pPr marL="1828800" algn="l" rtl="0" fontAlgn="base">
      <a:spcBef>
        <a:spcPct val="0"/>
      </a:spcBef>
      <a:spcAft>
        <a:spcPct val="0"/>
      </a:spcAft>
      <a:defRPr sz="2000" kern="1200">
        <a:solidFill>
          <a:schemeClr val="tx1"/>
        </a:solidFill>
        <a:latin typeface="Comic Sans MS" pitchFamily="-112" charset="0"/>
        <a:ea typeface="+mn-ea"/>
        <a:cs typeface="Arial" charset="0"/>
      </a:defRPr>
    </a:lvl5pPr>
    <a:lvl6pPr marL="2286000" algn="l" defTabSz="914400" rtl="0" eaLnBrk="1" latinLnBrk="0" hangingPunct="1">
      <a:defRPr sz="2000" kern="1200">
        <a:solidFill>
          <a:schemeClr val="tx1"/>
        </a:solidFill>
        <a:latin typeface="Comic Sans MS" pitchFamily="-112" charset="0"/>
        <a:ea typeface="+mn-ea"/>
        <a:cs typeface="Arial" charset="0"/>
      </a:defRPr>
    </a:lvl6pPr>
    <a:lvl7pPr marL="2743200" algn="l" defTabSz="914400" rtl="0" eaLnBrk="1" latinLnBrk="0" hangingPunct="1">
      <a:defRPr sz="2000" kern="1200">
        <a:solidFill>
          <a:schemeClr val="tx1"/>
        </a:solidFill>
        <a:latin typeface="Comic Sans MS" pitchFamily="-112" charset="0"/>
        <a:ea typeface="+mn-ea"/>
        <a:cs typeface="Arial" charset="0"/>
      </a:defRPr>
    </a:lvl7pPr>
    <a:lvl8pPr marL="3200400" algn="l" defTabSz="914400" rtl="0" eaLnBrk="1" latinLnBrk="0" hangingPunct="1">
      <a:defRPr sz="2000" kern="1200">
        <a:solidFill>
          <a:schemeClr val="tx1"/>
        </a:solidFill>
        <a:latin typeface="Comic Sans MS" pitchFamily="-112" charset="0"/>
        <a:ea typeface="+mn-ea"/>
        <a:cs typeface="Arial" charset="0"/>
      </a:defRPr>
    </a:lvl8pPr>
    <a:lvl9pPr marL="3657600" algn="l" defTabSz="914400" rtl="0" eaLnBrk="1" latinLnBrk="0" hangingPunct="1">
      <a:defRPr sz="2000" kern="1200">
        <a:solidFill>
          <a:schemeClr val="tx1"/>
        </a:solidFill>
        <a:latin typeface="Comic Sans MS" pitchFamily="-11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66"/>
    <a:srgbClr val="FFFF99"/>
    <a:srgbClr val="FFFF66"/>
    <a:srgbClr val="CCCC00"/>
    <a:srgbClr val="00CC66"/>
    <a:srgbClr val="FF66FF"/>
    <a:srgbClr val="33CC33"/>
    <a:srgbClr val="F5E677"/>
    <a:srgbClr val="FFCCFF"/>
    <a:srgbClr val="CC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68" autoAdjust="0"/>
    <p:restoredTop sz="94660"/>
  </p:normalViewPr>
  <p:slideViewPr>
    <p:cSldViewPr>
      <p:cViewPr varScale="1">
        <p:scale>
          <a:sx n="86" d="100"/>
          <a:sy n="86" d="100"/>
        </p:scale>
        <p:origin x="-846" y="-7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017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atin typeface="Comic Sans MS" pitchFamily="66" charset="0"/>
                <a:cs typeface="+mn-cs"/>
              </a:defRPr>
            </a:lvl1pPr>
          </a:lstStyle>
          <a:p>
            <a:pPr>
              <a:defRPr/>
            </a:pPr>
            <a:endParaRPr lang="en-CA"/>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atin typeface="Comic Sans MS" pitchFamily="66" charset="0"/>
                <a:cs typeface="+mn-cs"/>
              </a:defRPr>
            </a:lvl1pPr>
          </a:lstStyle>
          <a:p>
            <a:pPr>
              <a:defRPr/>
            </a:pPr>
            <a:fld id="{E4C772E6-82A4-4A5F-9160-163FD62966DD}" type="datetimeFigureOut">
              <a:rPr lang="en-CA"/>
              <a:pPr>
                <a:defRPr/>
              </a:pPr>
              <a:t>2014-01-27</a:t>
            </a:fld>
            <a:endParaRPr lang="en-CA"/>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atin typeface="Comic Sans MS" pitchFamily="66" charset="0"/>
                <a:cs typeface="+mn-cs"/>
              </a:defRPr>
            </a:lvl1pPr>
          </a:lstStyle>
          <a:p>
            <a:pPr>
              <a:defRPr/>
            </a:pPr>
            <a:endParaRPr lang="en-CA"/>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atin typeface="Comic Sans MS" pitchFamily="66" charset="0"/>
                <a:cs typeface="+mn-cs"/>
              </a:defRPr>
            </a:lvl1pPr>
          </a:lstStyle>
          <a:p>
            <a:pPr>
              <a:defRPr/>
            </a:pPr>
            <a:fld id="{01C8CE83-5BB5-4967-957C-2C9EBD253A2F}" type="slidenum">
              <a:rPr lang="en-CA"/>
              <a:pPr>
                <a:defRPr/>
              </a:pPr>
              <a:t>‹#›</a:t>
            </a:fld>
            <a:endParaRPr lang="en-C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cs typeface="+mn-cs"/>
              </a:defRPr>
            </a:lvl1pPr>
          </a:lstStyle>
          <a:p>
            <a:pPr>
              <a:defRPr/>
            </a:pPr>
            <a:endParaRPr lang="en-CA"/>
          </a:p>
        </p:txBody>
      </p:sp>
      <p:sp>
        <p:nvSpPr>
          <p:cNvPr id="16387"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cs typeface="+mn-cs"/>
              </a:defRPr>
            </a:lvl1pPr>
          </a:lstStyle>
          <a:p>
            <a:pPr>
              <a:defRPr/>
            </a:pPr>
            <a:endParaRPr lang="en-CA"/>
          </a:p>
        </p:txBody>
      </p:sp>
      <p:sp>
        <p:nvSpPr>
          <p:cNvPr id="15974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6389" name="Rectangle 5"/>
          <p:cNvSpPr>
            <a:spLocks noGrp="1" noChangeArrowheads="1"/>
          </p:cNvSpPr>
          <p:nvPr>
            <p:ph type="body" sz="quarter" idx="3"/>
          </p:nvPr>
        </p:nvSpPr>
        <p:spPr bwMode="auto">
          <a:xfrm>
            <a:off x="701675" y="4416425"/>
            <a:ext cx="5607050" cy="41830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noProof="0" smtClean="0"/>
              <a:t>Click to edit Master text styles</a:t>
            </a:r>
          </a:p>
          <a:p>
            <a:pPr lvl="1"/>
            <a:r>
              <a:rPr lang="en-CA" noProof="0" smtClean="0"/>
              <a:t>Second level</a:t>
            </a:r>
          </a:p>
          <a:p>
            <a:pPr lvl="2"/>
            <a:r>
              <a:rPr lang="en-CA" noProof="0" smtClean="0"/>
              <a:t>Third level</a:t>
            </a:r>
          </a:p>
          <a:p>
            <a:pPr lvl="3"/>
            <a:r>
              <a:rPr lang="en-CA" noProof="0" smtClean="0"/>
              <a:t>Fourth level</a:t>
            </a:r>
          </a:p>
          <a:p>
            <a:pPr lvl="4"/>
            <a:r>
              <a:rPr lang="en-CA" noProof="0" smtClean="0"/>
              <a:t>Fifth level</a:t>
            </a:r>
          </a:p>
        </p:txBody>
      </p:sp>
      <p:sp>
        <p:nvSpPr>
          <p:cNvPr id="16390"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cs typeface="+mn-cs"/>
              </a:defRPr>
            </a:lvl1pPr>
          </a:lstStyle>
          <a:p>
            <a:pPr>
              <a:defRPr/>
            </a:pPr>
            <a:endParaRPr lang="en-CA"/>
          </a:p>
        </p:txBody>
      </p:sp>
      <p:sp>
        <p:nvSpPr>
          <p:cNvPr id="16391"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cs typeface="+mn-cs"/>
              </a:defRPr>
            </a:lvl1pPr>
          </a:lstStyle>
          <a:p>
            <a:pPr>
              <a:defRPr/>
            </a:pPr>
            <a:fld id="{BB0626E8-FD10-4853-9DBE-55776F5409EA}" type="slidenum">
              <a:rPr lang="en-CA"/>
              <a:pPr>
                <a:defRPr/>
              </a:pPr>
              <a:t>‹#›</a:t>
            </a:fld>
            <a:endParaRPr lang="en-CA"/>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a:ln/>
        </p:spPr>
        <p:txBody>
          <a:bodyPr/>
          <a:lstStyle/>
          <a:p>
            <a:pPr eaLnBrk="1" hangingPunct="1"/>
            <a:endParaRPr lang="en-US" smtClean="0">
              <a:latin typeface="Arial" charset="0"/>
            </a:endParaRPr>
          </a:p>
        </p:txBody>
      </p:sp>
      <p:sp>
        <p:nvSpPr>
          <p:cNvPr id="136196" name="Slide Number Placeholder 3"/>
          <p:cNvSpPr>
            <a:spLocks noGrp="1"/>
          </p:cNvSpPr>
          <p:nvPr>
            <p:ph type="sldNum" sz="quarter" idx="5"/>
          </p:nvPr>
        </p:nvSpPr>
        <p:spPr/>
        <p:txBody>
          <a:bodyPr/>
          <a:lstStyle/>
          <a:p>
            <a:pPr>
              <a:defRPr/>
            </a:pPr>
            <a:fld id="{D863BD3B-0757-4BA5-8E12-C569F5D353E5}" type="slidenum">
              <a:rPr lang="en-GB" smtClean="0"/>
              <a:pPr>
                <a:defRPr/>
              </a:pPr>
              <a:t>12</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p:spPr>
        <p:txBody>
          <a:bodyPr/>
          <a:lstStyle/>
          <a:p>
            <a:pPr eaLnBrk="1" hangingPunct="1"/>
            <a:endParaRPr lang="en-US" smtClean="0">
              <a:latin typeface="Arial" charset="0"/>
            </a:endParaRPr>
          </a:p>
        </p:txBody>
      </p:sp>
      <p:sp>
        <p:nvSpPr>
          <p:cNvPr id="137220" name="Slide Number Placeholder 3"/>
          <p:cNvSpPr>
            <a:spLocks noGrp="1"/>
          </p:cNvSpPr>
          <p:nvPr>
            <p:ph type="sldNum" sz="quarter" idx="5"/>
          </p:nvPr>
        </p:nvSpPr>
        <p:spPr/>
        <p:txBody>
          <a:bodyPr/>
          <a:lstStyle/>
          <a:p>
            <a:pPr>
              <a:defRPr/>
            </a:pPr>
            <a:fld id="{9A440A0F-EECD-43F0-9639-2499E50859D5}" type="slidenum">
              <a:rPr lang="en-GB" smtClean="0"/>
              <a:pPr>
                <a:defRPr/>
              </a:pPr>
              <a:t>14</a:t>
            </a:fld>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EA1DBC76-0BB1-40AC-93E5-DDED64F5CDC1}" type="slidenum">
              <a:rPr lang="en-CA"/>
              <a:pPr>
                <a:defRPr/>
              </a:pPr>
              <a:t>‹#›</a:t>
            </a:fld>
            <a:endParaRPr lang="en-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4AB9DEAC-3D5E-4BC1-AD0C-28527F51E6CC}" type="slidenum">
              <a:rPr lang="en-CA"/>
              <a:pPr>
                <a:defRPr/>
              </a:pPr>
              <a:t>‹#›</a:t>
            </a:fld>
            <a:endParaRPr lang="en-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FA7FBF2E-7F1C-46C6-B398-26DD694D86BE}" type="slidenum">
              <a:rPr lang="en-CA"/>
              <a:pPr>
                <a:defRPr/>
              </a:pPr>
              <a:t>‹#›</a:t>
            </a:fld>
            <a:endParaRPr lang="en-C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C0B9390C-4359-42BD-91A1-3E53A0ED0E51}" type="slidenum">
              <a:rPr lang="en-CA"/>
              <a:pPr>
                <a:defRPr/>
              </a:pPr>
              <a:t>‹#›</a:t>
            </a:fld>
            <a:endParaRPr lang="en-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Rectangle 4"/>
          <p:cNvSpPr>
            <a:spLocks noGrp="1" noChangeArrowheads="1"/>
          </p:cNvSpPr>
          <p:nvPr>
            <p:ph type="dt" sz="half" idx="10"/>
          </p:nvPr>
        </p:nvSpPr>
        <p:spPr>
          <a:ln/>
        </p:spPr>
        <p:txBody>
          <a:bodyPr/>
          <a:lstStyle>
            <a:lvl1pPr>
              <a:defRPr/>
            </a:lvl1pPr>
          </a:lstStyle>
          <a:p>
            <a:pPr>
              <a:defRPr/>
            </a:pPr>
            <a:endParaRPr lang="en-CA"/>
          </a:p>
        </p:txBody>
      </p:sp>
      <p:sp>
        <p:nvSpPr>
          <p:cNvPr id="8" name="Rectangle 5"/>
          <p:cNvSpPr>
            <a:spLocks noGrp="1" noChangeArrowheads="1"/>
          </p:cNvSpPr>
          <p:nvPr>
            <p:ph type="ftr" sz="quarter" idx="11"/>
          </p:nvPr>
        </p:nvSpPr>
        <p:spPr>
          <a:ln/>
        </p:spPr>
        <p:txBody>
          <a:bodyPr/>
          <a:lstStyle>
            <a:lvl1pPr>
              <a:defRPr/>
            </a:lvl1pPr>
          </a:lstStyle>
          <a:p>
            <a:pPr>
              <a:defRPr/>
            </a:pPr>
            <a:endParaRPr lang="en-CA"/>
          </a:p>
        </p:txBody>
      </p:sp>
      <p:sp>
        <p:nvSpPr>
          <p:cNvPr id="9" name="Rectangle 6"/>
          <p:cNvSpPr>
            <a:spLocks noGrp="1" noChangeArrowheads="1"/>
          </p:cNvSpPr>
          <p:nvPr>
            <p:ph type="sldNum" sz="quarter" idx="12"/>
          </p:nvPr>
        </p:nvSpPr>
        <p:spPr>
          <a:ln/>
        </p:spPr>
        <p:txBody>
          <a:bodyPr/>
          <a:lstStyle>
            <a:lvl1pPr>
              <a:defRPr/>
            </a:lvl1pPr>
          </a:lstStyle>
          <a:p>
            <a:pPr>
              <a:defRPr/>
            </a:pPr>
            <a:fld id="{C9017351-AD29-4E6D-B023-F32598D64C91}" type="slidenum">
              <a:rPr lang="en-CA"/>
              <a:pPr>
                <a:defRPr/>
              </a:pPr>
              <a:t>‹#›</a:t>
            </a:fld>
            <a:endParaRPr lang="en-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Rectangle 4"/>
          <p:cNvSpPr>
            <a:spLocks noGrp="1" noChangeArrowheads="1"/>
          </p:cNvSpPr>
          <p:nvPr>
            <p:ph type="dt" sz="half" idx="10"/>
          </p:nvPr>
        </p:nvSpPr>
        <p:spPr>
          <a:ln/>
        </p:spPr>
        <p:txBody>
          <a:bodyPr/>
          <a:lstStyle>
            <a:lvl1pPr>
              <a:defRPr/>
            </a:lvl1pPr>
          </a:lstStyle>
          <a:p>
            <a:pPr>
              <a:defRPr/>
            </a:pPr>
            <a:endParaRPr lang="en-CA"/>
          </a:p>
        </p:txBody>
      </p:sp>
      <p:sp>
        <p:nvSpPr>
          <p:cNvPr id="4" name="Rectangle 5"/>
          <p:cNvSpPr>
            <a:spLocks noGrp="1" noChangeArrowheads="1"/>
          </p:cNvSpPr>
          <p:nvPr>
            <p:ph type="ftr" sz="quarter" idx="11"/>
          </p:nvPr>
        </p:nvSpPr>
        <p:spPr>
          <a:ln/>
        </p:spPr>
        <p:txBody>
          <a:bodyPr/>
          <a:lstStyle>
            <a:lvl1pPr>
              <a:defRPr/>
            </a:lvl1pPr>
          </a:lstStyle>
          <a:p>
            <a:pPr>
              <a:defRPr/>
            </a:pPr>
            <a:endParaRPr lang="en-CA"/>
          </a:p>
        </p:txBody>
      </p:sp>
      <p:sp>
        <p:nvSpPr>
          <p:cNvPr id="5" name="Rectangle 6"/>
          <p:cNvSpPr>
            <a:spLocks noGrp="1" noChangeArrowheads="1"/>
          </p:cNvSpPr>
          <p:nvPr>
            <p:ph type="sldNum" sz="quarter" idx="12"/>
          </p:nvPr>
        </p:nvSpPr>
        <p:spPr>
          <a:ln/>
        </p:spPr>
        <p:txBody>
          <a:bodyPr/>
          <a:lstStyle>
            <a:lvl1pPr>
              <a:defRPr/>
            </a:lvl1pPr>
          </a:lstStyle>
          <a:p>
            <a:pPr>
              <a:defRPr/>
            </a:pPr>
            <a:fld id="{80370DD0-5694-438C-9AFB-54B6388E7DDD}" type="slidenum">
              <a:rPr lang="en-CA"/>
              <a:pPr>
                <a:defRPr/>
              </a:pPr>
              <a:t>‹#›</a:t>
            </a:fld>
            <a:endParaRPr lang="en-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CA"/>
          </a:p>
        </p:txBody>
      </p:sp>
      <p:sp>
        <p:nvSpPr>
          <p:cNvPr id="3" name="Rectangle 5"/>
          <p:cNvSpPr>
            <a:spLocks noGrp="1" noChangeArrowheads="1"/>
          </p:cNvSpPr>
          <p:nvPr>
            <p:ph type="ftr" sz="quarter" idx="11"/>
          </p:nvPr>
        </p:nvSpPr>
        <p:spPr>
          <a:ln/>
        </p:spPr>
        <p:txBody>
          <a:bodyPr/>
          <a:lstStyle>
            <a:lvl1pPr>
              <a:defRPr/>
            </a:lvl1pPr>
          </a:lstStyle>
          <a:p>
            <a:pPr>
              <a:defRPr/>
            </a:pPr>
            <a:endParaRPr lang="en-CA"/>
          </a:p>
        </p:txBody>
      </p:sp>
      <p:sp>
        <p:nvSpPr>
          <p:cNvPr id="4" name="Rectangle 6"/>
          <p:cNvSpPr>
            <a:spLocks noGrp="1" noChangeArrowheads="1"/>
          </p:cNvSpPr>
          <p:nvPr>
            <p:ph type="sldNum" sz="quarter" idx="12"/>
          </p:nvPr>
        </p:nvSpPr>
        <p:spPr>
          <a:ln/>
        </p:spPr>
        <p:txBody>
          <a:bodyPr/>
          <a:lstStyle>
            <a:lvl1pPr>
              <a:defRPr/>
            </a:lvl1pPr>
          </a:lstStyle>
          <a:p>
            <a:pPr>
              <a:defRPr/>
            </a:pPr>
            <a:fld id="{CCD1713A-DE81-483E-AA65-3CD31377DF71}" type="slidenum">
              <a:rPr lang="en-CA"/>
              <a:pPr>
                <a:defRPr/>
              </a:pPr>
              <a:t>‹#›</a:t>
            </a:fld>
            <a:endParaRPr lang="en-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BB08EFD1-453F-45B9-8A77-1C2EA5A84354}" type="slidenum">
              <a:rPr lang="en-CA"/>
              <a:pPr>
                <a:defRPr/>
              </a:pPr>
              <a:t>‹#›</a:t>
            </a:fld>
            <a:endParaRPr lang="en-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05B19E57-A926-4F9F-BF89-3189924E4F87}" type="slidenum">
              <a:rPr lang="en-CA"/>
              <a:pPr>
                <a:defRPr/>
              </a:pPr>
              <a:t>‹#›</a:t>
            </a:fld>
            <a:endParaRPr lang="en-C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2E1B50AD-5840-4BD2-BBDD-A4CDA1991152}" type="slidenum">
              <a:rPr lang="en-CA"/>
              <a:pPr>
                <a:defRPr/>
              </a:pPr>
              <a:t>‹#›</a:t>
            </a:fld>
            <a:endParaRPr lang="en-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Rectangle 4"/>
          <p:cNvSpPr>
            <a:spLocks noGrp="1" noChangeArrowheads="1"/>
          </p:cNvSpPr>
          <p:nvPr>
            <p:ph type="dt" sz="half" idx="10"/>
          </p:nvPr>
        </p:nvSpPr>
        <p:spPr>
          <a:ln/>
        </p:spPr>
        <p:txBody>
          <a:bodyPr/>
          <a:lstStyle>
            <a:lvl1pPr>
              <a:defRPr/>
            </a:lvl1pPr>
          </a:lstStyle>
          <a:p>
            <a:pPr>
              <a:defRPr/>
            </a:pPr>
            <a:endParaRPr lang="en-CA"/>
          </a:p>
        </p:txBody>
      </p:sp>
      <p:sp>
        <p:nvSpPr>
          <p:cNvPr id="5" name="Rectangle 5"/>
          <p:cNvSpPr>
            <a:spLocks noGrp="1" noChangeArrowheads="1"/>
          </p:cNvSpPr>
          <p:nvPr>
            <p:ph type="ftr" sz="quarter" idx="11"/>
          </p:nvPr>
        </p:nvSpPr>
        <p:spPr>
          <a:ln/>
        </p:spPr>
        <p:txBody>
          <a:bodyPr/>
          <a:lstStyle>
            <a:lvl1pPr>
              <a:defRPr/>
            </a:lvl1pPr>
          </a:lstStyle>
          <a:p>
            <a:pPr>
              <a:defRPr/>
            </a:pPr>
            <a:endParaRPr lang="en-CA"/>
          </a:p>
        </p:txBody>
      </p:sp>
      <p:sp>
        <p:nvSpPr>
          <p:cNvPr id="6" name="Rectangle 6"/>
          <p:cNvSpPr>
            <a:spLocks noGrp="1" noChangeArrowheads="1"/>
          </p:cNvSpPr>
          <p:nvPr>
            <p:ph type="sldNum" sz="quarter" idx="12"/>
          </p:nvPr>
        </p:nvSpPr>
        <p:spPr>
          <a:ln/>
        </p:spPr>
        <p:txBody>
          <a:bodyPr/>
          <a:lstStyle>
            <a:lvl1pPr>
              <a:defRPr/>
            </a:lvl1pPr>
          </a:lstStyle>
          <a:p>
            <a:pPr>
              <a:defRPr/>
            </a:pPr>
            <a:fld id="{2213DF0F-AB95-4EE0-BCF8-D7CA510BD73C}" type="slidenum">
              <a:rPr lang="en-CA"/>
              <a:pPr>
                <a:defRPr/>
              </a:pPr>
              <a:t>‹#›</a:t>
            </a:fld>
            <a:endParaRPr lang="en-C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CA"/>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Rectangle 4"/>
          <p:cNvSpPr>
            <a:spLocks noGrp="1" noChangeArrowheads="1"/>
          </p:cNvSpPr>
          <p:nvPr>
            <p:ph type="dt" sz="half" idx="10"/>
          </p:nvPr>
        </p:nvSpPr>
        <p:spPr>
          <a:ln/>
        </p:spPr>
        <p:txBody>
          <a:bodyPr/>
          <a:lstStyle>
            <a:lvl1pPr>
              <a:defRPr/>
            </a:lvl1pPr>
          </a:lstStyle>
          <a:p>
            <a:pPr>
              <a:defRPr/>
            </a:pPr>
            <a:endParaRPr lang="en-CA"/>
          </a:p>
        </p:txBody>
      </p:sp>
      <p:sp>
        <p:nvSpPr>
          <p:cNvPr id="6" name="Rectangle 5"/>
          <p:cNvSpPr>
            <a:spLocks noGrp="1" noChangeArrowheads="1"/>
          </p:cNvSpPr>
          <p:nvPr>
            <p:ph type="ftr" sz="quarter" idx="11"/>
          </p:nvPr>
        </p:nvSpPr>
        <p:spPr>
          <a:ln/>
        </p:spPr>
        <p:txBody>
          <a:bodyPr/>
          <a:lstStyle>
            <a:lvl1pPr>
              <a:defRPr/>
            </a:lvl1pPr>
          </a:lstStyle>
          <a:p>
            <a:pPr>
              <a:defRPr/>
            </a:pPr>
            <a:endParaRPr lang="en-CA"/>
          </a:p>
        </p:txBody>
      </p:sp>
      <p:sp>
        <p:nvSpPr>
          <p:cNvPr id="7" name="Rectangle 6"/>
          <p:cNvSpPr>
            <a:spLocks noGrp="1" noChangeArrowheads="1"/>
          </p:cNvSpPr>
          <p:nvPr>
            <p:ph type="sldNum" sz="quarter" idx="12"/>
          </p:nvPr>
        </p:nvSpPr>
        <p:spPr>
          <a:ln/>
        </p:spPr>
        <p:txBody>
          <a:bodyPr/>
          <a:lstStyle>
            <a:lvl1pPr>
              <a:defRPr/>
            </a:lvl1pPr>
          </a:lstStyle>
          <a:p>
            <a:pPr>
              <a:defRPr/>
            </a:pPr>
            <a:fld id="{C51D4C59-DEBA-4092-92C1-F63DF4EC211D}" type="slidenum">
              <a:rPr lang="en-CA"/>
              <a:pPr>
                <a:defRPr/>
              </a:pPr>
              <a:t>‹#›</a:t>
            </a:fld>
            <a:endParaRPr lang="en-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00"/>
            </a:gs>
            <a:gs pos="100000">
              <a:srgbClr val="002F00"/>
            </a:gs>
          </a:gsLst>
          <a:lin ang="5400000" scaled="1"/>
        </a:gra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717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FCC00"/>
                </a:solidFill>
                <a:latin typeface="+mn-lt"/>
                <a:cs typeface="+mn-cs"/>
              </a:defRPr>
            </a:lvl1pPr>
          </a:lstStyle>
          <a:p>
            <a:pPr>
              <a:defRPr/>
            </a:pPr>
            <a:endParaRPr lang="en-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FCC00"/>
                </a:solidFill>
                <a:latin typeface="+mn-lt"/>
                <a:cs typeface="+mn-cs"/>
              </a:defRPr>
            </a:lvl1pPr>
          </a:lstStyle>
          <a:p>
            <a:pPr>
              <a:defRPr/>
            </a:pPr>
            <a:endParaRPr lang="en-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FCC00"/>
                </a:solidFill>
                <a:latin typeface="+mn-lt"/>
                <a:cs typeface="+mn-cs"/>
              </a:defRPr>
            </a:lvl1pPr>
          </a:lstStyle>
          <a:p>
            <a:pPr>
              <a:defRPr/>
            </a:pPr>
            <a:fld id="{F54EB41C-2C61-453C-8606-BA13BFAE495E}" type="slidenum">
              <a:rPr lang="en-CA"/>
              <a:pPr>
                <a:defRPr/>
              </a:pPr>
              <a:t>‹#›</a:t>
            </a:fld>
            <a:endParaRPr lang="en-CA"/>
          </a:p>
        </p:txBody>
      </p:sp>
    </p:spTree>
  </p:cSld>
  <p:clrMap bg1="lt1" tx1="dk1" bg2="lt2" tx2="dk2" accent1="accent1" accent2="accent2" accent3="accent3" accent4="accent4" accent5="accent5" accent6="accent6" hlink="hlink" folHlink="folHlink"/>
  <p:sldLayoutIdLst>
    <p:sldLayoutId id="2147483898" r:id="rId1"/>
    <p:sldLayoutId id="2147483899" r:id="rId2"/>
    <p:sldLayoutId id="2147483900" r:id="rId3"/>
    <p:sldLayoutId id="2147483901" r:id="rId4"/>
    <p:sldLayoutId id="2147483902" r:id="rId5"/>
    <p:sldLayoutId id="2147483903" r:id="rId6"/>
    <p:sldLayoutId id="2147483904" r:id="rId7"/>
    <p:sldLayoutId id="2147483905" r:id="rId8"/>
    <p:sldLayoutId id="2147483906" r:id="rId9"/>
    <p:sldLayoutId id="2147483907" r:id="rId10"/>
    <p:sldLayoutId id="2147483908" r:id="rId11"/>
    <p:sldLayoutId id="2147483909" r:id="rId12"/>
  </p:sldLayoutIdLst>
  <p:txStyles>
    <p:titleStyle>
      <a:lvl1pPr algn="ctr" rtl="0" eaLnBrk="0" fontAlgn="base" hangingPunct="0">
        <a:spcBef>
          <a:spcPct val="0"/>
        </a:spcBef>
        <a:spcAft>
          <a:spcPct val="0"/>
        </a:spcAft>
        <a:defRPr sz="4400">
          <a:solidFill>
            <a:srgbClr val="FFCC00"/>
          </a:solidFill>
          <a:latin typeface="+mj-lt"/>
          <a:ea typeface="+mj-ea"/>
          <a:cs typeface="+mj-cs"/>
        </a:defRPr>
      </a:lvl1pPr>
      <a:lvl2pPr algn="ctr" rtl="0" eaLnBrk="0" fontAlgn="base" hangingPunct="0">
        <a:spcBef>
          <a:spcPct val="0"/>
        </a:spcBef>
        <a:spcAft>
          <a:spcPct val="0"/>
        </a:spcAft>
        <a:defRPr sz="4400">
          <a:solidFill>
            <a:srgbClr val="FFCC00"/>
          </a:solidFill>
          <a:latin typeface="Arial" pitchFamily="34" charset="0"/>
        </a:defRPr>
      </a:lvl2pPr>
      <a:lvl3pPr algn="ctr" rtl="0" eaLnBrk="0" fontAlgn="base" hangingPunct="0">
        <a:spcBef>
          <a:spcPct val="0"/>
        </a:spcBef>
        <a:spcAft>
          <a:spcPct val="0"/>
        </a:spcAft>
        <a:defRPr sz="4400">
          <a:solidFill>
            <a:srgbClr val="FFCC00"/>
          </a:solidFill>
          <a:latin typeface="Arial" pitchFamily="34" charset="0"/>
        </a:defRPr>
      </a:lvl3pPr>
      <a:lvl4pPr algn="ctr" rtl="0" eaLnBrk="0" fontAlgn="base" hangingPunct="0">
        <a:spcBef>
          <a:spcPct val="0"/>
        </a:spcBef>
        <a:spcAft>
          <a:spcPct val="0"/>
        </a:spcAft>
        <a:defRPr sz="4400">
          <a:solidFill>
            <a:srgbClr val="FFCC00"/>
          </a:solidFill>
          <a:latin typeface="Arial" pitchFamily="34" charset="0"/>
        </a:defRPr>
      </a:lvl4pPr>
      <a:lvl5pPr algn="ctr" rtl="0" eaLnBrk="0" fontAlgn="base" hangingPunct="0">
        <a:spcBef>
          <a:spcPct val="0"/>
        </a:spcBef>
        <a:spcAft>
          <a:spcPct val="0"/>
        </a:spcAft>
        <a:defRPr sz="4400">
          <a:solidFill>
            <a:srgbClr val="FFCC00"/>
          </a:solidFill>
          <a:latin typeface="Arial" pitchFamily="34" charset="0"/>
        </a:defRPr>
      </a:lvl5pPr>
      <a:lvl6pPr marL="457200" algn="ctr" rtl="0" fontAlgn="base">
        <a:spcBef>
          <a:spcPct val="0"/>
        </a:spcBef>
        <a:spcAft>
          <a:spcPct val="0"/>
        </a:spcAft>
        <a:defRPr sz="4400">
          <a:solidFill>
            <a:srgbClr val="FFCC00"/>
          </a:solidFill>
          <a:latin typeface="Arial" pitchFamily="34" charset="0"/>
        </a:defRPr>
      </a:lvl6pPr>
      <a:lvl7pPr marL="914400" algn="ctr" rtl="0" fontAlgn="base">
        <a:spcBef>
          <a:spcPct val="0"/>
        </a:spcBef>
        <a:spcAft>
          <a:spcPct val="0"/>
        </a:spcAft>
        <a:defRPr sz="4400">
          <a:solidFill>
            <a:srgbClr val="FFCC00"/>
          </a:solidFill>
          <a:latin typeface="Arial" pitchFamily="34" charset="0"/>
        </a:defRPr>
      </a:lvl7pPr>
      <a:lvl8pPr marL="1371600" algn="ctr" rtl="0" fontAlgn="base">
        <a:spcBef>
          <a:spcPct val="0"/>
        </a:spcBef>
        <a:spcAft>
          <a:spcPct val="0"/>
        </a:spcAft>
        <a:defRPr sz="4400">
          <a:solidFill>
            <a:srgbClr val="FFCC00"/>
          </a:solidFill>
          <a:latin typeface="Arial" pitchFamily="34" charset="0"/>
        </a:defRPr>
      </a:lvl8pPr>
      <a:lvl9pPr marL="1828800" algn="ctr" rtl="0" fontAlgn="base">
        <a:spcBef>
          <a:spcPct val="0"/>
        </a:spcBef>
        <a:spcAft>
          <a:spcPct val="0"/>
        </a:spcAft>
        <a:defRPr sz="4400">
          <a:solidFill>
            <a:srgbClr val="FFCC00"/>
          </a:solidFill>
          <a:latin typeface="Arial" pitchFamily="34" charset="0"/>
        </a:defRPr>
      </a:lvl9pPr>
    </p:titleStyle>
    <p:bodyStyle>
      <a:lvl1pPr marL="342900" indent="-342900" algn="l" rtl="0" eaLnBrk="0" fontAlgn="base" hangingPunct="0">
        <a:spcBef>
          <a:spcPct val="20000"/>
        </a:spcBef>
        <a:spcAft>
          <a:spcPct val="0"/>
        </a:spcAft>
        <a:buChar char="•"/>
        <a:defRPr sz="3200">
          <a:solidFill>
            <a:srgbClr val="FFCC00"/>
          </a:solidFill>
          <a:latin typeface="+mn-lt"/>
          <a:ea typeface="+mn-ea"/>
          <a:cs typeface="+mn-cs"/>
        </a:defRPr>
      </a:lvl1pPr>
      <a:lvl2pPr marL="742950" indent="-285750" algn="l" rtl="0" eaLnBrk="0" fontAlgn="base" hangingPunct="0">
        <a:spcBef>
          <a:spcPct val="20000"/>
        </a:spcBef>
        <a:spcAft>
          <a:spcPct val="0"/>
        </a:spcAft>
        <a:buChar char="–"/>
        <a:defRPr sz="2800">
          <a:solidFill>
            <a:srgbClr val="FFCC00"/>
          </a:solidFill>
          <a:latin typeface="+mn-lt"/>
        </a:defRPr>
      </a:lvl2pPr>
      <a:lvl3pPr marL="1143000" indent="-228600" algn="l" rtl="0" eaLnBrk="0" fontAlgn="base" hangingPunct="0">
        <a:spcBef>
          <a:spcPct val="20000"/>
        </a:spcBef>
        <a:spcAft>
          <a:spcPct val="0"/>
        </a:spcAft>
        <a:buChar char="•"/>
        <a:defRPr sz="2400">
          <a:solidFill>
            <a:srgbClr val="FFCC00"/>
          </a:solidFill>
          <a:latin typeface="+mn-lt"/>
        </a:defRPr>
      </a:lvl3pPr>
      <a:lvl4pPr marL="1600200" indent="-228600" algn="l" rtl="0" eaLnBrk="0" fontAlgn="base" hangingPunct="0">
        <a:spcBef>
          <a:spcPct val="20000"/>
        </a:spcBef>
        <a:spcAft>
          <a:spcPct val="0"/>
        </a:spcAft>
        <a:buChar char="–"/>
        <a:defRPr sz="2000">
          <a:solidFill>
            <a:srgbClr val="FFCC00"/>
          </a:solidFill>
          <a:latin typeface="+mn-lt"/>
        </a:defRPr>
      </a:lvl4pPr>
      <a:lvl5pPr marL="2057400" indent="-228600" algn="l" rtl="0" eaLnBrk="0" fontAlgn="base" hangingPunct="0">
        <a:spcBef>
          <a:spcPct val="20000"/>
        </a:spcBef>
        <a:spcAft>
          <a:spcPct val="0"/>
        </a:spcAft>
        <a:buChar char="»"/>
        <a:defRPr sz="2000">
          <a:solidFill>
            <a:srgbClr val="FFCC00"/>
          </a:solidFill>
          <a:latin typeface="+mn-lt"/>
        </a:defRPr>
      </a:lvl5pPr>
      <a:lvl6pPr marL="2514600" indent="-228600" algn="l" rtl="0" fontAlgn="base">
        <a:spcBef>
          <a:spcPct val="20000"/>
        </a:spcBef>
        <a:spcAft>
          <a:spcPct val="0"/>
        </a:spcAft>
        <a:buChar char="»"/>
        <a:defRPr sz="2000">
          <a:solidFill>
            <a:srgbClr val="FFCC00"/>
          </a:solidFill>
          <a:latin typeface="+mn-lt"/>
        </a:defRPr>
      </a:lvl6pPr>
      <a:lvl7pPr marL="2971800" indent="-228600" algn="l" rtl="0" fontAlgn="base">
        <a:spcBef>
          <a:spcPct val="20000"/>
        </a:spcBef>
        <a:spcAft>
          <a:spcPct val="0"/>
        </a:spcAft>
        <a:buChar char="»"/>
        <a:defRPr sz="2000">
          <a:solidFill>
            <a:srgbClr val="FFCC00"/>
          </a:solidFill>
          <a:latin typeface="+mn-lt"/>
        </a:defRPr>
      </a:lvl7pPr>
      <a:lvl8pPr marL="3429000" indent="-228600" algn="l" rtl="0" fontAlgn="base">
        <a:spcBef>
          <a:spcPct val="20000"/>
        </a:spcBef>
        <a:spcAft>
          <a:spcPct val="0"/>
        </a:spcAft>
        <a:buChar char="»"/>
        <a:defRPr sz="2000">
          <a:solidFill>
            <a:srgbClr val="FFCC00"/>
          </a:solidFill>
          <a:latin typeface="+mn-lt"/>
        </a:defRPr>
      </a:lvl8pPr>
      <a:lvl9pPr marL="3886200" indent="-228600" algn="l" rtl="0" fontAlgn="base">
        <a:spcBef>
          <a:spcPct val="20000"/>
        </a:spcBef>
        <a:spcAft>
          <a:spcPct val="0"/>
        </a:spcAft>
        <a:buChar char="»"/>
        <a:defRPr sz="2000">
          <a:solidFill>
            <a:srgbClr val="FFCC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 Id="rId5" Type="http://schemas.openxmlformats.org/officeDocument/2006/relationships/image" Target="../media/image33.jpeg"/><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Yacht &amp; Logging.jpg"/>
          <p:cNvPicPr>
            <a:picLocks noChangeAspect="1"/>
          </p:cNvPicPr>
          <p:nvPr/>
        </p:nvPicPr>
        <p:blipFill>
          <a:blip r:embed="rId2" cstate="print"/>
          <a:stretch>
            <a:fillRect/>
          </a:stretch>
        </p:blipFill>
        <p:spPr>
          <a:xfrm>
            <a:off x="251520" y="764704"/>
            <a:ext cx="8640959" cy="5240351"/>
          </a:xfrm>
          <a:prstGeom prst="rect">
            <a:avLst/>
          </a:prstGeom>
        </p:spPr>
      </p:pic>
      <p:sp>
        <p:nvSpPr>
          <p:cNvPr id="2" name="Rectangle 1"/>
          <p:cNvSpPr/>
          <p:nvPr/>
        </p:nvSpPr>
        <p:spPr>
          <a:xfrm>
            <a:off x="2339752" y="836712"/>
            <a:ext cx="4572000" cy="1015663"/>
          </a:xfrm>
          <a:prstGeom prst="rect">
            <a:avLst/>
          </a:prstGeom>
        </p:spPr>
        <p:txBody>
          <a:bodyPr>
            <a:spAutoFit/>
          </a:bodyPr>
          <a:lstStyle/>
          <a:p>
            <a:pPr algn="ctr">
              <a:defRPr/>
            </a:pPr>
            <a:r>
              <a:rPr lang="en-CA"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Discovery Islands</a:t>
            </a:r>
          </a:p>
          <a:p>
            <a:pPr algn="ctr">
              <a:defRPr/>
            </a:pPr>
            <a:r>
              <a:rPr lang="en-CA"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Visual Quality Objective</a:t>
            </a:r>
          </a:p>
          <a:p>
            <a:pPr algn="ctr">
              <a:defRPr/>
            </a:pPr>
            <a:r>
              <a:rPr lang="en-CA" b="1" dirty="0" smtClean="0">
                <a:solidFill>
                  <a:schemeClr val="bg1"/>
                </a:solidFill>
                <a:effectLst>
                  <a:outerShdw blurRad="38100" dist="38100" dir="2700000" algn="tl">
                    <a:srgbClr val="000000">
                      <a:alpha val="43137"/>
                    </a:srgbClr>
                  </a:outerShdw>
                </a:effectLst>
                <a:latin typeface="Times New Roman" pitchFamily="18" charset="0"/>
                <a:cs typeface="Times New Roman" pitchFamily="18" charset="0"/>
              </a:rPr>
              <a:t>Conformance Review</a:t>
            </a:r>
            <a:endParaRPr lang="en-CA" b="1" dirty="0">
              <a:solidFill>
                <a:schemeClr val="bg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 name="Rectangle 2"/>
          <p:cNvSpPr/>
          <p:nvPr/>
        </p:nvSpPr>
        <p:spPr>
          <a:xfrm>
            <a:off x="2051720" y="1988840"/>
            <a:ext cx="5256584" cy="1015663"/>
          </a:xfrm>
          <a:prstGeom prst="rect">
            <a:avLst/>
          </a:prstGeom>
        </p:spPr>
        <p:txBody>
          <a:bodyPr wrap="square">
            <a:spAutoFit/>
          </a:bodyPr>
          <a:lstStyle/>
          <a:p>
            <a:pPr algn="ctr">
              <a:defRPr/>
            </a:pPr>
            <a:r>
              <a:rPr lang="en-CA" b="1" dirty="0" smtClean="0">
                <a:solidFill>
                  <a:srgbClr val="FFAA2D"/>
                </a:solidFill>
                <a:effectLst>
                  <a:outerShdw blurRad="38100" dist="38100" dir="2700000" algn="tl">
                    <a:srgbClr val="000000">
                      <a:alpha val="43137"/>
                    </a:srgbClr>
                  </a:outerShdw>
                </a:effectLst>
                <a:latin typeface="Times New Roman" pitchFamily="18" charset="0"/>
                <a:cs typeface="Times New Roman" pitchFamily="18" charset="0"/>
              </a:rPr>
              <a:t>Forest Sector &amp; Tourism Sector Workshops</a:t>
            </a:r>
          </a:p>
          <a:p>
            <a:pPr algn="ctr">
              <a:defRPr/>
            </a:pPr>
            <a:r>
              <a:rPr lang="en-CA" b="1" dirty="0" smtClean="0">
                <a:solidFill>
                  <a:srgbClr val="FFAA2D"/>
                </a:solidFill>
                <a:effectLst>
                  <a:outerShdw blurRad="38100" dist="38100" dir="2700000" algn="tl">
                    <a:srgbClr val="000000">
                      <a:alpha val="43137"/>
                    </a:srgbClr>
                  </a:outerShdw>
                </a:effectLst>
                <a:latin typeface="Times New Roman" pitchFamily="18" charset="0"/>
                <a:cs typeface="Times New Roman" pitchFamily="18" charset="0"/>
              </a:rPr>
              <a:t>Campbell River</a:t>
            </a:r>
          </a:p>
          <a:p>
            <a:pPr algn="ctr">
              <a:defRPr/>
            </a:pPr>
            <a:r>
              <a:rPr lang="en-CA" b="1" dirty="0" smtClean="0">
                <a:solidFill>
                  <a:srgbClr val="FFAA2D"/>
                </a:solidFill>
                <a:effectLst>
                  <a:outerShdw blurRad="38100" dist="38100" dir="2700000" algn="tl">
                    <a:srgbClr val="000000">
                      <a:alpha val="43137"/>
                    </a:srgbClr>
                  </a:outerShdw>
                </a:effectLst>
                <a:latin typeface="Times New Roman" pitchFamily="18" charset="0"/>
                <a:cs typeface="Times New Roman" pitchFamily="18" charset="0"/>
              </a:rPr>
              <a:t>January 2014</a:t>
            </a:r>
            <a:endParaRPr lang="en-CA" dirty="0">
              <a:latin typeface="Comic Sans MS" pitchFamily="66" charset="0"/>
            </a:endParaRPr>
          </a:p>
        </p:txBody>
      </p:sp>
      <p:sp>
        <p:nvSpPr>
          <p:cNvPr id="5" name="Rectangle 4"/>
          <p:cNvSpPr/>
          <p:nvPr/>
        </p:nvSpPr>
        <p:spPr>
          <a:xfrm>
            <a:off x="3707904" y="4221088"/>
            <a:ext cx="1691489" cy="400110"/>
          </a:xfrm>
          <a:prstGeom prst="rect">
            <a:avLst/>
          </a:prstGeom>
        </p:spPr>
        <p:txBody>
          <a:bodyPr wrap="none">
            <a:spAutoFit/>
          </a:bodyPr>
          <a:lstStyle/>
          <a:p>
            <a:pPr algn="ctr">
              <a:spcBef>
                <a:spcPct val="50000"/>
              </a:spcBef>
            </a:pPr>
            <a:r>
              <a:rPr lang="en-CA" b="1" dirty="0" smtClean="0">
                <a:solidFill>
                  <a:srgbClr val="FFFFFF"/>
                </a:solidFill>
                <a:latin typeface="Candara" pitchFamily="34" charset="0"/>
              </a:rPr>
              <a:t>Presented by:</a:t>
            </a:r>
            <a:endParaRPr lang="en-CA" b="1" dirty="0">
              <a:solidFill>
                <a:srgbClr val="FFFFFF"/>
              </a:solidFill>
              <a:latin typeface="Candara" pitchFamily="34" charset="0"/>
            </a:endParaRPr>
          </a:p>
        </p:txBody>
      </p:sp>
      <p:sp>
        <p:nvSpPr>
          <p:cNvPr id="6" name="Rectangle 5"/>
          <p:cNvSpPr/>
          <p:nvPr/>
        </p:nvSpPr>
        <p:spPr>
          <a:xfrm>
            <a:off x="1619672" y="4725144"/>
            <a:ext cx="6048672" cy="984885"/>
          </a:xfrm>
          <a:prstGeom prst="rect">
            <a:avLst/>
          </a:prstGeom>
        </p:spPr>
        <p:txBody>
          <a:bodyPr wrap="square">
            <a:spAutoFit/>
          </a:bodyPr>
          <a:lstStyle/>
          <a:p>
            <a:pPr algn="ctr">
              <a:defRPr/>
            </a:pPr>
            <a:r>
              <a:rPr lang="en-GB" sz="1600" b="1" dirty="0" smtClean="0">
                <a:solidFill>
                  <a:schemeClr val="bg1"/>
                </a:solidFill>
                <a:effectLst>
                  <a:outerShdw blurRad="38100" dist="38100" dir="2700000" algn="tl">
                    <a:srgbClr val="000000">
                      <a:alpha val="43137"/>
                    </a:srgbClr>
                  </a:outerShdw>
                </a:effectLst>
                <a:latin typeface="Candara" pitchFamily="34" charset="0"/>
              </a:rPr>
              <a:t>Lloyd Davies, RPF</a:t>
            </a:r>
          </a:p>
          <a:p>
            <a:pPr algn="ctr">
              <a:defRPr/>
            </a:pPr>
            <a:r>
              <a:rPr lang="en-GB" sz="1400" b="1" dirty="0" smtClean="0">
                <a:solidFill>
                  <a:schemeClr val="bg1"/>
                </a:solidFill>
                <a:latin typeface="Candara" pitchFamily="34" charset="0"/>
              </a:rPr>
              <a:t>Visual Resource Management Specialist</a:t>
            </a:r>
          </a:p>
          <a:p>
            <a:pPr algn="ctr">
              <a:defRPr/>
            </a:pPr>
            <a:r>
              <a:rPr lang="en-GB" sz="1400" b="1" dirty="0" smtClean="0">
                <a:solidFill>
                  <a:schemeClr val="bg1"/>
                </a:solidFill>
                <a:latin typeface="Candara" pitchFamily="34" charset="0"/>
              </a:rPr>
              <a:t>Coast Forest Region</a:t>
            </a:r>
          </a:p>
          <a:p>
            <a:pPr algn="ctr">
              <a:defRPr/>
            </a:pPr>
            <a:r>
              <a:rPr lang="en-GB" sz="1400" b="1" dirty="0" smtClean="0">
                <a:solidFill>
                  <a:schemeClr val="bg1"/>
                </a:solidFill>
                <a:latin typeface="Candara" pitchFamily="34" charset="0"/>
              </a:rPr>
              <a:t>Ministry of Forests, Lands &amp; Natural Resource Operations</a:t>
            </a:r>
            <a:endParaRPr lang="en-GB" sz="1400" b="1" dirty="0">
              <a:solidFill>
                <a:schemeClr val="bg1"/>
              </a:solidFill>
              <a:latin typeface="Candara" pitchFamily="34" charset="0"/>
            </a:endParaRPr>
          </a:p>
        </p:txBody>
      </p:sp>
      <p:pic>
        <p:nvPicPr>
          <p:cNvPr id="7" name="Picture 79"/>
          <p:cNvPicPr>
            <a:picLocks noChangeAspect="1" noChangeArrowheads="1"/>
          </p:cNvPicPr>
          <p:nvPr/>
        </p:nvPicPr>
        <p:blipFill>
          <a:blip r:embed="rId3" cstate="print"/>
          <a:srcRect/>
          <a:stretch>
            <a:fillRect/>
          </a:stretch>
        </p:blipFill>
        <p:spPr bwMode="auto">
          <a:xfrm>
            <a:off x="7812360" y="836712"/>
            <a:ext cx="914400" cy="781050"/>
          </a:xfrm>
          <a:prstGeom prst="rect">
            <a:avLst/>
          </a:prstGeom>
          <a:solidFill>
            <a:schemeClr val="tx1">
              <a:alpha val="43137"/>
            </a:schemeClr>
          </a:solid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ver Photo.jpg"/>
          <p:cNvPicPr>
            <a:picLocks noChangeAspect="1"/>
          </p:cNvPicPr>
          <p:nvPr/>
        </p:nvPicPr>
        <p:blipFill>
          <a:blip r:embed="rId2" cstate="print"/>
          <a:stretch>
            <a:fillRect/>
          </a:stretch>
        </p:blipFill>
        <p:spPr>
          <a:xfrm>
            <a:off x="1043608" y="2708920"/>
            <a:ext cx="6702984" cy="3528392"/>
          </a:xfrm>
          <a:prstGeom prst="rect">
            <a:avLst/>
          </a:prstGeom>
        </p:spPr>
      </p:pic>
      <p:sp>
        <p:nvSpPr>
          <p:cNvPr id="3" name="TextBox 2"/>
          <p:cNvSpPr txBox="1"/>
          <p:nvPr/>
        </p:nvSpPr>
        <p:spPr>
          <a:xfrm>
            <a:off x="827584" y="332656"/>
            <a:ext cx="6048672" cy="400110"/>
          </a:xfrm>
          <a:prstGeom prst="rect">
            <a:avLst/>
          </a:prstGeom>
          <a:noFill/>
        </p:spPr>
        <p:txBody>
          <a:bodyPr wrap="square" rtlCol="0">
            <a:spAutoFit/>
          </a:bodyPr>
          <a:lstStyle/>
          <a:p>
            <a:r>
              <a:rPr lang="en-CA" dirty="0" smtClean="0">
                <a:solidFill>
                  <a:srgbClr val="FFC000"/>
                </a:solidFill>
              </a:rPr>
              <a:t>Presentation Objectives:</a:t>
            </a:r>
            <a:endParaRPr lang="en-CA" dirty="0">
              <a:solidFill>
                <a:srgbClr val="FFC000"/>
              </a:solidFill>
            </a:endParaRPr>
          </a:p>
        </p:txBody>
      </p:sp>
      <p:sp>
        <p:nvSpPr>
          <p:cNvPr id="4" name="TextBox 3"/>
          <p:cNvSpPr txBox="1"/>
          <p:nvPr/>
        </p:nvSpPr>
        <p:spPr>
          <a:xfrm>
            <a:off x="899592" y="908720"/>
            <a:ext cx="6768752" cy="1785104"/>
          </a:xfrm>
          <a:prstGeom prst="rect">
            <a:avLst/>
          </a:prstGeom>
          <a:noFill/>
        </p:spPr>
        <p:txBody>
          <a:bodyPr wrap="square" rtlCol="0">
            <a:spAutoFit/>
          </a:bodyPr>
          <a:lstStyle/>
          <a:p>
            <a:pPr>
              <a:buClr>
                <a:srgbClr val="FFC000"/>
              </a:buClr>
              <a:buFont typeface="Arial" pitchFamily="34" charset="0"/>
              <a:buChar char="•"/>
            </a:pPr>
            <a:r>
              <a:rPr lang="en-CA" sz="1400" dirty="0" smtClean="0">
                <a:solidFill>
                  <a:schemeClr val="bg1"/>
                </a:solidFill>
              </a:rPr>
              <a:t> </a:t>
            </a:r>
            <a:r>
              <a:rPr lang="en-CA" sz="1600" dirty="0" smtClean="0">
                <a:solidFill>
                  <a:schemeClr val="bg1"/>
                </a:solidFill>
              </a:rPr>
              <a:t>Overview of VQO Conformance Review.</a:t>
            </a:r>
          </a:p>
          <a:p>
            <a:pPr>
              <a:buClr>
                <a:srgbClr val="FFC000"/>
              </a:buClr>
              <a:buFont typeface="Arial" pitchFamily="34" charset="0"/>
              <a:buChar char="•"/>
            </a:pPr>
            <a:r>
              <a:rPr lang="en-CA" sz="1600" dirty="0" smtClean="0">
                <a:solidFill>
                  <a:schemeClr val="bg1"/>
                </a:solidFill>
              </a:rPr>
              <a:t> Purpose and reason for the review.</a:t>
            </a:r>
          </a:p>
          <a:p>
            <a:pPr>
              <a:buClr>
                <a:srgbClr val="FFC000"/>
              </a:buClr>
              <a:buFont typeface="Arial" pitchFamily="34" charset="0"/>
              <a:buChar char="•"/>
            </a:pPr>
            <a:r>
              <a:rPr lang="en-CA" sz="1600" dirty="0" smtClean="0">
                <a:solidFill>
                  <a:schemeClr val="bg1"/>
                </a:solidFill>
              </a:rPr>
              <a:t> When, who, and how the project was completed.</a:t>
            </a:r>
          </a:p>
          <a:p>
            <a:pPr>
              <a:buClr>
                <a:srgbClr val="FFC000"/>
              </a:buClr>
              <a:buFont typeface="Arial" pitchFamily="34" charset="0"/>
              <a:buChar char="•"/>
            </a:pPr>
            <a:r>
              <a:rPr lang="en-CA" sz="1600" dirty="0" smtClean="0">
                <a:solidFill>
                  <a:schemeClr val="bg1"/>
                </a:solidFill>
              </a:rPr>
              <a:t> Summarize the </a:t>
            </a:r>
            <a:r>
              <a:rPr lang="en-CA" sz="1600" dirty="0" smtClean="0">
                <a:solidFill>
                  <a:schemeClr val="bg1"/>
                </a:solidFill>
              </a:rPr>
              <a:t>findings... show some examples.</a:t>
            </a:r>
            <a:endParaRPr lang="en-CA" sz="1600" dirty="0" smtClean="0">
              <a:solidFill>
                <a:schemeClr val="bg1"/>
              </a:solidFill>
            </a:endParaRPr>
          </a:p>
          <a:p>
            <a:pPr>
              <a:buClr>
                <a:srgbClr val="FFC000"/>
              </a:buClr>
              <a:buFont typeface="Arial" pitchFamily="34" charset="0"/>
              <a:buChar char="•"/>
            </a:pPr>
            <a:r>
              <a:rPr lang="en-CA" sz="1600" dirty="0" smtClean="0">
                <a:solidFill>
                  <a:schemeClr val="bg1"/>
                </a:solidFill>
              </a:rPr>
              <a:t> Provide some recommendations.</a:t>
            </a:r>
          </a:p>
          <a:p>
            <a:pPr>
              <a:buClr>
                <a:srgbClr val="FFC000"/>
              </a:buClr>
              <a:buFont typeface="Arial" pitchFamily="34" charset="0"/>
              <a:buChar char="•"/>
            </a:pPr>
            <a:r>
              <a:rPr lang="en-CA" sz="1600" dirty="0" smtClean="0">
                <a:solidFill>
                  <a:schemeClr val="bg1"/>
                </a:solidFill>
              </a:rPr>
              <a:t> Address any questions or concerns.</a:t>
            </a:r>
          </a:p>
          <a:p>
            <a:pPr>
              <a:buFont typeface="Arial" pitchFamily="34" charset="0"/>
              <a:buChar char="•"/>
            </a:pPr>
            <a:endParaRPr lang="en-CA" sz="1400" dirty="0">
              <a:solidFill>
                <a:schemeClr val="bg1"/>
              </a:solidFill>
            </a:endParaRPr>
          </a:p>
        </p:txBody>
      </p:sp>
      <p:sp>
        <p:nvSpPr>
          <p:cNvPr id="5" name="TextBox 4"/>
          <p:cNvSpPr txBox="1"/>
          <p:nvPr/>
        </p:nvSpPr>
        <p:spPr>
          <a:xfrm>
            <a:off x="4860032" y="6309320"/>
            <a:ext cx="2664296" cy="261610"/>
          </a:xfrm>
          <a:prstGeom prst="rect">
            <a:avLst/>
          </a:prstGeom>
          <a:noFill/>
        </p:spPr>
        <p:txBody>
          <a:bodyPr wrap="square" rtlCol="0">
            <a:spAutoFit/>
          </a:bodyPr>
          <a:lstStyle/>
          <a:p>
            <a:r>
              <a:rPr lang="en-CA" sz="1100" i="1" dirty="0" smtClean="0">
                <a:solidFill>
                  <a:schemeClr val="bg1"/>
                </a:solidFill>
              </a:rPr>
              <a:t>Entrance to Whiterock Passage</a:t>
            </a:r>
            <a:endParaRPr lang="en-CA" sz="1100" i="1" dirty="0">
              <a:solidFill>
                <a:schemeClr val="bg1"/>
              </a:solidFill>
            </a:endParaRPr>
          </a:p>
        </p:txBody>
      </p:sp>
      <p:pic>
        <p:nvPicPr>
          <p:cNvPr id="6" name="Picture 79"/>
          <p:cNvPicPr>
            <a:picLocks noChangeAspect="1" noChangeArrowheads="1"/>
          </p:cNvPicPr>
          <p:nvPr/>
        </p:nvPicPr>
        <p:blipFill>
          <a:blip r:embed="rId3" cstate="print"/>
          <a:srcRect/>
          <a:stretch>
            <a:fillRect/>
          </a:stretch>
        </p:blipFill>
        <p:spPr bwMode="auto">
          <a:xfrm>
            <a:off x="8028384" y="5445224"/>
            <a:ext cx="914400" cy="781050"/>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tte Inlet.jpg"/>
          <p:cNvPicPr>
            <a:picLocks noChangeAspect="1"/>
          </p:cNvPicPr>
          <p:nvPr/>
        </p:nvPicPr>
        <p:blipFill>
          <a:blip r:embed="rId2" cstate="print"/>
          <a:stretch>
            <a:fillRect/>
          </a:stretch>
        </p:blipFill>
        <p:spPr>
          <a:xfrm>
            <a:off x="1331640" y="2492896"/>
            <a:ext cx="6961117" cy="3816424"/>
          </a:xfrm>
          <a:prstGeom prst="rect">
            <a:avLst/>
          </a:prstGeom>
        </p:spPr>
      </p:pic>
      <p:sp>
        <p:nvSpPr>
          <p:cNvPr id="3" name="TextBox 2"/>
          <p:cNvSpPr txBox="1"/>
          <p:nvPr/>
        </p:nvSpPr>
        <p:spPr>
          <a:xfrm>
            <a:off x="1475656" y="332656"/>
            <a:ext cx="6696744" cy="400110"/>
          </a:xfrm>
          <a:prstGeom prst="rect">
            <a:avLst/>
          </a:prstGeom>
          <a:noFill/>
        </p:spPr>
        <p:txBody>
          <a:bodyPr wrap="square" rtlCol="0">
            <a:spAutoFit/>
          </a:bodyPr>
          <a:lstStyle/>
          <a:p>
            <a:r>
              <a:rPr lang="en-CA" dirty="0" smtClean="0">
                <a:solidFill>
                  <a:srgbClr val="FFCC66"/>
                </a:solidFill>
              </a:rPr>
              <a:t>Purpose of the VQO Conformance Review</a:t>
            </a:r>
            <a:endParaRPr lang="en-CA" dirty="0">
              <a:solidFill>
                <a:srgbClr val="FFCC66"/>
              </a:solidFill>
            </a:endParaRPr>
          </a:p>
        </p:txBody>
      </p:sp>
      <p:sp>
        <p:nvSpPr>
          <p:cNvPr id="4" name="TextBox 3"/>
          <p:cNvSpPr txBox="1"/>
          <p:nvPr/>
        </p:nvSpPr>
        <p:spPr>
          <a:xfrm>
            <a:off x="899592" y="980728"/>
            <a:ext cx="7848872" cy="1323439"/>
          </a:xfrm>
          <a:prstGeom prst="rect">
            <a:avLst/>
          </a:prstGeom>
          <a:noFill/>
        </p:spPr>
        <p:txBody>
          <a:bodyPr wrap="square" rtlCol="0">
            <a:spAutoFit/>
          </a:bodyPr>
          <a:lstStyle/>
          <a:p>
            <a:pPr marL="400050" indent="-400050">
              <a:buFont typeface="+mj-lt"/>
              <a:buAutoNum type="arabicPeriod"/>
            </a:pPr>
            <a:r>
              <a:rPr lang="en-CA" sz="1600" dirty="0" smtClean="0">
                <a:solidFill>
                  <a:schemeClr val="bg1"/>
                </a:solidFill>
              </a:rPr>
              <a:t>Strategic overview of meeting established VQOs ... Report Card.</a:t>
            </a:r>
          </a:p>
          <a:p>
            <a:pPr marL="400050" indent="-400050">
              <a:buFont typeface="+mj-lt"/>
              <a:buAutoNum type="arabicPeriod"/>
            </a:pPr>
            <a:r>
              <a:rPr lang="en-CA" sz="1600" dirty="0" smtClean="0">
                <a:solidFill>
                  <a:schemeClr val="bg1"/>
                </a:solidFill>
              </a:rPr>
              <a:t>Fulfill government obligations to monitor forest resource practices.</a:t>
            </a:r>
          </a:p>
          <a:p>
            <a:pPr marL="400050" indent="-400050">
              <a:buFont typeface="+mj-lt"/>
              <a:buAutoNum type="arabicPeriod"/>
            </a:pPr>
            <a:r>
              <a:rPr lang="en-CA" sz="1600" dirty="0" smtClean="0">
                <a:solidFill>
                  <a:schemeClr val="bg1"/>
                </a:solidFill>
              </a:rPr>
              <a:t>Validate concerns being expressed by DIMTG.</a:t>
            </a:r>
          </a:p>
          <a:p>
            <a:pPr marL="400050" indent="-400050">
              <a:buFont typeface="+mj-lt"/>
              <a:buAutoNum type="arabicPeriod"/>
            </a:pPr>
            <a:r>
              <a:rPr lang="en-CA" sz="1600" dirty="0" smtClean="0">
                <a:solidFill>
                  <a:schemeClr val="bg1"/>
                </a:solidFill>
              </a:rPr>
              <a:t>Qualitative </a:t>
            </a:r>
            <a:r>
              <a:rPr lang="en-CA" sz="1600" u="sng" dirty="0" smtClean="0">
                <a:solidFill>
                  <a:schemeClr val="bg1"/>
                </a:solidFill>
              </a:rPr>
              <a:t>not</a:t>
            </a:r>
            <a:r>
              <a:rPr lang="en-CA" sz="1600" dirty="0" smtClean="0">
                <a:solidFill>
                  <a:schemeClr val="bg1"/>
                </a:solidFill>
              </a:rPr>
              <a:t> quantitative (ie. statistical) ... </a:t>
            </a:r>
            <a:r>
              <a:rPr lang="en-CA" sz="1600" dirty="0" smtClean="0">
                <a:solidFill>
                  <a:srgbClr val="FFFF99"/>
                </a:solidFill>
              </a:rPr>
              <a:t>caution interpreting numbers</a:t>
            </a:r>
            <a:endParaRPr lang="en-CA" sz="1600" dirty="0" smtClean="0">
              <a:solidFill>
                <a:schemeClr val="bg1"/>
              </a:solidFill>
            </a:endParaRPr>
          </a:p>
          <a:p>
            <a:pPr marL="400050" indent="-400050">
              <a:buFont typeface="+mj-lt"/>
              <a:buAutoNum type="arabicPeriod"/>
            </a:pPr>
            <a:r>
              <a:rPr lang="en-CA" sz="1600" dirty="0" smtClean="0">
                <a:solidFill>
                  <a:schemeClr val="bg1"/>
                </a:solidFill>
              </a:rPr>
              <a:t>Prepare a report and share findings.</a:t>
            </a:r>
            <a:endParaRPr lang="en-CA" sz="1600" dirty="0">
              <a:solidFill>
                <a:schemeClr val="bg1"/>
              </a:solidFill>
            </a:endParaRPr>
          </a:p>
        </p:txBody>
      </p:sp>
      <p:sp>
        <p:nvSpPr>
          <p:cNvPr id="5" name="TextBox 4"/>
          <p:cNvSpPr txBox="1"/>
          <p:nvPr/>
        </p:nvSpPr>
        <p:spPr>
          <a:xfrm>
            <a:off x="6228184" y="6309320"/>
            <a:ext cx="2016224" cy="307777"/>
          </a:xfrm>
          <a:prstGeom prst="rect">
            <a:avLst/>
          </a:prstGeom>
          <a:noFill/>
        </p:spPr>
        <p:txBody>
          <a:bodyPr wrap="square" rtlCol="0">
            <a:spAutoFit/>
          </a:bodyPr>
          <a:lstStyle/>
          <a:p>
            <a:pPr algn="r"/>
            <a:r>
              <a:rPr lang="en-CA" sz="1400" i="1" dirty="0" smtClean="0">
                <a:solidFill>
                  <a:schemeClr val="bg1"/>
                </a:solidFill>
              </a:rPr>
              <a:t>Butte Inlet</a:t>
            </a:r>
            <a:endParaRPr lang="en-CA" sz="1400" i="1" dirty="0">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ute In wildlife viewing 1.jpg"/>
          <p:cNvPicPr>
            <a:picLocks noChangeAspect="1"/>
          </p:cNvPicPr>
          <p:nvPr/>
        </p:nvPicPr>
        <p:blipFill>
          <a:blip r:embed="rId2" cstate="print"/>
          <a:stretch>
            <a:fillRect/>
          </a:stretch>
        </p:blipFill>
        <p:spPr>
          <a:xfrm>
            <a:off x="1619672" y="2060848"/>
            <a:ext cx="5868144" cy="3897499"/>
          </a:xfrm>
          <a:prstGeom prst="rect">
            <a:avLst/>
          </a:prstGeom>
          <a:ln>
            <a:solidFill>
              <a:schemeClr val="bg1"/>
            </a:solidFill>
          </a:ln>
        </p:spPr>
      </p:pic>
      <p:sp>
        <p:nvSpPr>
          <p:cNvPr id="3" name="TextBox 2"/>
          <p:cNvSpPr txBox="1"/>
          <p:nvPr/>
        </p:nvSpPr>
        <p:spPr>
          <a:xfrm>
            <a:off x="1403648" y="332656"/>
            <a:ext cx="7056784" cy="400110"/>
          </a:xfrm>
          <a:prstGeom prst="rect">
            <a:avLst/>
          </a:prstGeom>
          <a:noFill/>
        </p:spPr>
        <p:txBody>
          <a:bodyPr wrap="square" rtlCol="0">
            <a:spAutoFit/>
          </a:bodyPr>
          <a:lstStyle/>
          <a:p>
            <a:r>
              <a:rPr lang="en-CA" b="1" dirty="0" smtClean="0">
                <a:solidFill>
                  <a:srgbClr val="FFCC66"/>
                </a:solidFill>
              </a:rPr>
              <a:t>Joint Sponsorship: </a:t>
            </a:r>
            <a:endParaRPr lang="en-CA" b="1" dirty="0">
              <a:solidFill>
                <a:srgbClr val="FFCC66"/>
              </a:solidFill>
            </a:endParaRPr>
          </a:p>
        </p:txBody>
      </p:sp>
      <p:sp>
        <p:nvSpPr>
          <p:cNvPr id="4" name="TextBox 3"/>
          <p:cNvSpPr txBox="1"/>
          <p:nvPr/>
        </p:nvSpPr>
        <p:spPr>
          <a:xfrm>
            <a:off x="1331640" y="980728"/>
            <a:ext cx="6624736" cy="815608"/>
          </a:xfrm>
          <a:prstGeom prst="rect">
            <a:avLst/>
          </a:prstGeom>
          <a:noFill/>
        </p:spPr>
        <p:txBody>
          <a:bodyPr wrap="square" rtlCol="0">
            <a:spAutoFit/>
          </a:bodyPr>
          <a:lstStyle/>
          <a:p>
            <a:pPr>
              <a:buClr>
                <a:srgbClr val="FFCC66"/>
              </a:buClr>
              <a:buFont typeface="Arial" pitchFamily="34" charset="0"/>
              <a:buChar char="•"/>
            </a:pPr>
            <a:r>
              <a:rPr lang="en-CA" sz="1800" dirty="0" smtClean="0">
                <a:solidFill>
                  <a:schemeClr val="bg1"/>
                </a:solidFill>
              </a:rPr>
              <a:t> Ministry of Forests, Lands, &amp; Natural Resource Operations</a:t>
            </a:r>
          </a:p>
          <a:p>
            <a:pPr>
              <a:buClr>
                <a:srgbClr val="FFCC66"/>
              </a:buClr>
              <a:buFont typeface="Arial" pitchFamily="34" charset="0"/>
              <a:buChar char="•"/>
            </a:pPr>
            <a:endParaRPr lang="en-CA" sz="1100" dirty="0" smtClean="0">
              <a:solidFill>
                <a:schemeClr val="bg1"/>
              </a:solidFill>
            </a:endParaRPr>
          </a:p>
          <a:p>
            <a:pPr>
              <a:buClr>
                <a:srgbClr val="FFCC66"/>
              </a:buClr>
              <a:buFont typeface="Arial" pitchFamily="34" charset="0"/>
              <a:buChar char="•"/>
            </a:pPr>
            <a:r>
              <a:rPr lang="en-CA" sz="1800" dirty="0" smtClean="0">
                <a:solidFill>
                  <a:schemeClr val="bg1"/>
                </a:solidFill>
              </a:rPr>
              <a:t> Ministry of Jobs, Tourism &amp; Skills Training</a:t>
            </a:r>
            <a:endParaRPr lang="en-CA" sz="1800" dirty="0">
              <a:solidFill>
                <a:schemeClr val="bg1"/>
              </a:solidFill>
            </a:endParaRPr>
          </a:p>
        </p:txBody>
      </p:sp>
      <p:sp>
        <p:nvSpPr>
          <p:cNvPr id="5" name="TextBox 4"/>
          <p:cNvSpPr txBox="1"/>
          <p:nvPr/>
        </p:nvSpPr>
        <p:spPr>
          <a:xfrm>
            <a:off x="3635896" y="6093296"/>
            <a:ext cx="3960440" cy="307777"/>
          </a:xfrm>
          <a:prstGeom prst="rect">
            <a:avLst/>
          </a:prstGeom>
          <a:noFill/>
        </p:spPr>
        <p:txBody>
          <a:bodyPr wrap="square" rtlCol="0">
            <a:spAutoFit/>
          </a:bodyPr>
          <a:lstStyle/>
          <a:p>
            <a:r>
              <a:rPr lang="en-CA" sz="1400" i="1" dirty="0" smtClean="0">
                <a:solidFill>
                  <a:schemeClr val="bg1"/>
                </a:solidFill>
              </a:rPr>
              <a:t>Wildlife &amp; scenic tourism boats, Butte Inlet</a:t>
            </a:r>
            <a:endParaRPr lang="en-CA" sz="1400" i="1"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332656"/>
            <a:ext cx="7488832" cy="400110"/>
          </a:xfrm>
          <a:prstGeom prst="rect">
            <a:avLst/>
          </a:prstGeom>
          <a:noFill/>
        </p:spPr>
        <p:txBody>
          <a:bodyPr wrap="square" rtlCol="0">
            <a:spAutoFit/>
          </a:bodyPr>
          <a:lstStyle/>
          <a:p>
            <a:pPr algn="ctr"/>
            <a:r>
              <a:rPr lang="en-CA" b="1" dirty="0" smtClean="0">
                <a:solidFill>
                  <a:srgbClr val="FFCC66"/>
                </a:solidFill>
              </a:rPr>
              <a:t>VQO Conformance Review</a:t>
            </a:r>
            <a:endParaRPr lang="en-CA" b="1" dirty="0">
              <a:solidFill>
                <a:srgbClr val="FFCC66"/>
              </a:solidFill>
            </a:endParaRPr>
          </a:p>
        </p:txBody>
      </p:sp>
      <p:sp>
        <p:nvSpPr>
          <p:cNvPr id="3" name="TextBox 2"/>
          <p:cNvSpPr txBox="1"/>
          <p:nvPr/>
        </p:nvSpPr>
        <p:spPr>
          <a:xfrm>
            <a:off x="1475656" y="908720"/>
            <a:ext cx="7668344" cy="923330"/>
          </a:xfrm>
          <a:prstGeom prst="rect">
            <a:avLst/>
          </a:prstGeom>
          <a:noFill/>
        </p:spPr>
        <p:txBody>
          <a:bodyPr wrap="square" rtlCol="0">
            <a:spAutoFit/>
          </a:bodyPr>
          <a:lstStyle/>
          <a:p>
            <a:r>
              <a:rPr lang="en-CA" sz="1800" b="1" dirty="0" smtClean="0">
                <a:solidFill>
                  <a:schemeClr val="bg1"/>
                </a:solidFill>
              </a:rPr>
              <a:t>When</a:t>
            </a:r>
            <a:r>
              <a:rPr lang="en-CA" sz="1800" dirty="0" smtClean="0">
                <a:solidFill>
                  <a:schemeClr val="bg1"/>
                </a:solidFill>
              </a:rPr>
              <a:t>:	</a:t>
            </a:r>
            <a:r>
              <a:rPr lang="en-CA" sz="1800" dirty="0" smtClean="0">
                <a:solidFill>
                  <a:srgbClr val="FFFF66"/>
                </a:solidFill>
              </a:rPr>
              <a:t>September 4-15, 2013</a:t>
            </a:r>
          </a:p>
          <a:p>
            <a:r>
              <a:rPr lang="en-CA" sz="1800" b="1" dirty="0" smtClean="0">
                <a:solidFill>
                  <a:schemeClr val="bg1"/>
                </a:solidFill>
              </a:rPr>
              <a:t>Time</a:t>
            </a:r>
            <a:r>
              <a:rPr lang="en-CA" sz="1800" dirty="0" smtClean="0">
                <a:solidFill>
                  <a:schemeClr val="bg1"/>
                </a:solidFill>
              </a:rPr>
              <a:t>:	</a:t>
            </a:r>
            <a:r>
              <a:rPr lang="en-CA" sz="1800" dirty="0" smtClean="0">
                <a:solidFill>
                  <a:srgbClr val="FFFF66"/>
                </a:solidFill>
              </a:rPr>
              <a:t>4 days/40 hours</a:t>
            </a:r>
          </a:p>
          <a:p>
            <a:r>
              <a:rPr lang="en-CA" sz="1800" b="1" dirty="0" smtClean="0">
                <a:solidFill>
                  <a:schemeClr val="bg1"/>
                </a:solidFill>
              </a:rPr>
              <a:t>Who</a:t>
            </a:r>
            <a:r>
              <a:rPr lang="en-CA" sz="1800" dirty="0" smtClean="0">
                <a:solidFill>
                  <a:schemeClr val="bg1"/>
                </a:solidFill>
              </a:rPr>
              <a:t>:	</a:t>
            </a:r>
            <a:r>
              <a:rPr lang="en-CA" sz="1800" dirty="0" smtClean="0">
                <a:solidFill>
                  <a:srgbClr val="FFFF66"/>
                </a:solidFill>
              </a:rPr>
              <a:t>4 MFLNRO staff ....</a:t>
            </a:r>
            <a:endParaRPr lang="en-CA" sz="1800" dirty="0">
              <a:solidFill>
                <a:srgbClr val="FFFF66"/>
              </a:solidFill>
            </a:endParaRPr>
          </a:p>
        </p:txBody>
      </p:sp>
      <p:pic>
        <p:nvPicPr>
          <p:cNvPr id="4" name="Picture 3" descr="Blake Fougere focal.jpg"/>
          <p:cNvPicPr>
            <a:picLocks noChangeAspect="1"/>
          </p:cNvPicPr>
          <p:nvPr/>
        </p:nvPicPr>
        <p:blipFill>
          <a:blip r:embed="rId2" cstate="print"/>
          <a:stretch>
            <a:fillRect/>
          </a:stretch>
        </p:blipFill>
        <p:spPr>
          <a:xfrm>
            <a:off x="5292080" y="2924944"/>
            <a:ext cx="1152128" cy="1698036"/>
          </a:xfrm>
          <a:prstGeom prst="rect">
            <a:avLst/>
          </a:prstGeom>
        </p:spPr>
      </p:pic>
      <p:pic>
        <p:nvPicPr>
          <p:cNvPr id="6" name="Picture 5" descr="Gerard final.jpg"/>
          <p:cNvPicPr>
            <a:picLocks noChangeAspect="1"/>
          </p:cNvPicPr>
          <p:nvPr/>
        </p:nvPicPr>
        <p:blipFill>
          <a:blip r:embed="rId3" cstate="print"/>
          <a:stretch>
            <a:fillRect/>
          </a:stretch>
        </p:blipFill>
        <p:spPr>
          <a:xfrm>
            <a:off x="5292080" y="4797152"/>
            <a:ext cx="1152128" cy="1554279"/>
          </a:xfrm>
          <a:prstGeom prst="rect">
            <a:avLst/>
          </a:prstGeom>
        </p:spPr>
      </p:pic>
      <p:pic>
        <p:nvPicPr>
          <p:cNvPr id="7" name="Picture 6" descr="Johm Andres.jpg"/>
          <p:cNvPicPr>
            <a:picLocks noChangeAspect="1"/>
          </p:cNvPicPr>
          <p:nvPr/>
        </p:nvPicPr>
        <p:blipFill>
          <a:blip r:embed="rId4" cstate="print"/>
          <a:stretch>
            <a:fillRect/>
          </a:stretch>
        </p:blipFill>
        <p:spPr>
          <a:xfrm>
            <a:off x="5292080" y="1052736"/>
            <a:ext cx="1190210" cy="1728192"/>
          </a:xfrm>
          <a:prstGeom prst="rect">
            <a:avLst/>
          </a:prstGeom>
        </p:spPr>
      </p:pic>
      <p:pic>
        <p:nvPicPr>
          <p:cNvPr id="8" name="Picture 7" descr="Lloyd @ work 2.jpg"/>
          <p:cNvPicPr>
            <a:picLocks noChangeAspect="1"/>
          </p:cNvPicPr>
          <p:nvPr/>
        </p:nvPicPr>
        <p:blipFill>
          <a:blip r:embed="rId5" cstate="print"/>
          <a:stretch>
            <a:fillRect/>
          </a:stretch>
        </p:blipFill>
        <p:spPr>
          <a:xfrm>
            <a:off x="2088184" y="2060848"/>
            <a:ext cx="1907752" cy="2808312"/>
          </a:xfrm>
          <a:prstGeom prst="rect">
            <a:avLst/>
          </a:prstGeom>
        </p:spPr>
      </p:pic>
      <p:sp>
        <p:nvSpPr>
          <p:cNvPr id="9" name="TextBox 8"/>
          <p:cNvSpPr txBox="1"/>
          <p:nvPr/>
        </p:nvSpPr>
        <p:spPr>
          <a:xfrm>
            <a:off x="2051720" y="4869160"/>
            <a:ext cx="2304256" cy="577081"/>
          </a:xfrm>
          <a:prstGeom prst="rect">
            <a:avLst/>
          </a:prstGeom>
          <a:noFill/>
        </p:spPr>
        <p:txBody>
          <a:bodyPr wrap="square" rtlCol="0">
            <a:spAutoFit/>
          </a:bodyPr>
          <a:lstStyle/>
          <a:p>
            <a:r>
              <a:rPr lang="en-CA" sz="1050" i="1" dirty="0" smtClean="0">
                <a:solidFill>
                  <a:schemeClr val="bg1"/>
                </a:solidFill>
              </a:rPr>
              <a:t>Lloyd Davies, RPF</a:t>
            </a:r>
          </a:p>
          <a:p>
            <a:r>
              <a:rPr lang="en-CA" sz="1050" i="1" dirty="0" smtClean="0">
                <a:solidFill>
                  <a:schemeClr val="bg1"/>
                </a:solidFill>
              </a:rPr>
              <a:t>Visual Resource Specialist</a:t>
            </a:r>
          </a:p>
          <a:p>
            <a:r>
              <a:rPr lang="en-CA" sz="1050" i="1" dirty="0" smtClean="0">
                <a:solidFill>
                  <a:schemeClr val="bg1"/>
                </a:solidFill>
              </a:rPr>
              <a:t>Coast Forest Area</a:t>
            </a:r>
            <a:endParaRPr lang="en-CA" sz="1050" i="1" dirty="0">
              <a:solidFill>
                <a:schemeClr val="bg1"/>
              </a:solidFill>
            </a:endParaRPr>
          </a:p>
        </p:txBody>
      </p:sp>
      <p:sp>
        <p:nvSpPr>
          <p:cNvPr id="10" name="TextBox 9"/>
          <p:cNvSpPr txBox="1"/>
          <p:nvPr/>
        </p:nvSpPr>
        <p:spPr>
          <a:xfrm>
            <a:off x="6660232" y="2132856"/>
            <a:ext cx="1944216" cy="577081"/>
          </a:xfrm>
          <a:prstGeom prst="rect">
            <a:avLst/>
          </a:prstGeom>
          <a:noFill/>
        </p:spPr>
        <p:txBody>
          <a:bodyPr wrap="square" rtlCol="0">
            <a:spAutoFit/>
          </a:bodyPr>
          <a:lstStyle/>
          <a:p>
            <a:r>
              <a:rPr lang="en-CA" sz="1050" i="1" dirty="0" smtClean="0">
                <a:solidFill>
                  <a:schemeClr val="bg1"/>
                </a:solidFill>
              </a:rPr>
              <a:t>John Andres, RPF</a:t>
            </a:r>
          </a:p>
          <a:p>
            <a:r>
              <a:rPr lang="en-CA" sz="1050" i="1" dirty="0" smtClean="0">
                <a:solidFill>
                  <a:schemeClr val="bg1"/>
                </a:solidFill>
              </a:rPr>
              <a:t>Stewardship Officer</a:t>
            </a:r>
          </a:p>
          <a:p>
            <a:r>
              <a:rPr lang="en-CA" sz="1050" i="1" dirty="0" smtClean="0">
                <a:solidFill>
                  <a:schemeClr val="bg1"/>
                </a:solidFill>
              </a:rPr>
              <a:t>Campbell River District</a:t>
            </a:r>
            <a:endParaRPr lang="en-CA" sz="1050" i="1" dirty="0">
              <a:solidFill>
                <a:schemeClr val="bg1"/>
              </a:solidFill>
            </a:endParaRPr>
          </a:p>
        </p:txBody>
      </p:sp>
      <p:sp>
        <p:nvSpPr>
          <p:cNvPr id="11" name="TextBox 10"/>
          <p:cNvSpPr txBox="1"/>
          <p:nvPr/>
        </p:nvSpPr>
        <p:spPr>
          <a:xfrm>
            <a:off x="6660232" y="4005064"/>
            <a:ext cx="1872208" cy="577081"/>
          </a:xfrm>
          <a:prstGeom prst="rect">
            <a:avLst/>
          </a:prstGeom>
          <a:noFill/>
        </p:spPr>
        <p:txBody>
          <a:bodyPr wrap="square" rtlCol="0">
            <a:spAutoFit/>
          </a:bodyPr>
          <a:lstStyle/>
          <a:p>
            <a:r>
              <a:rPr lang="en-CA" sz="1050" i="1" dirty="0" smtClean="0">
                <a:solidFill>
                  <a:schemeClr val="bg1"/>
                </a:solidFill>
              </a:rPr>
              <a:t>Blake Fougere, RPF</a:t>
            </a:r>
          </a:p>
          <a:p>
            <a:r>
              <a:rPr lang="en-CA" sz="1050" i="1" dirty="0" smtClean="0">
                <a:solidFill>
                  <a:schemeClr val="bg1"/>
                </a:solidFill>
              </a:rPr>
              <a:t>Stewardship Officer</a:t>
            </a:r>
          </a:p>
          <a:p>
            <a:r>
              <a:rPr lang="en-CA" sz="1050" i="1" dirty="0" smtClean="0">
                <a:solidFill>
                  <a:schemeClr val="bg1"/>
                </a:solidFill>
              </a:rPr>
              <a:t>Sunshine Coast District</a:t>
            </a:r>
            <a:endParaRPr lang="en-CA" sz="1050" i="1" dirty="0">
              <a:solidFill>
                <a:schemeClr val="bg1"/>
              </a:solidFill>
            </a:endParaRPr>
          </a:p>
        </p:txBody>
      </p:sp>
      <p:sp>
        <p:nvSpPr>
          <p:cNvPr id="12" name="TextBox 11"/>
          <p:cNvSpPr txBox="1"/>
          <p:nvPr/>
        </p:nvSpPr>
        <p:spPr>
          <a:xfrm>
            <a:off x="6732240" y="5877272"/>
            <a:ext cx="2160240" cy="577081"/>
          </a:xfrm>
          <a:prstGeom prst="rect">
            <a:avLst/>
          </a:prstGeom>
          <a:noFill/>
        </p:spPr>
        <p:txBody>
          <a:bodyPr wrap="square" rtlCol="0">
            <a:spAutoFit/>
          </a:bodyPr>
          <a:lstStyle/>
          <a:p>
            <a:r>
              <a:rPr lang="en-CA" sz="1050" i="1" dirty="0" smtClean="0">
                <a:solidFill>
                  <a:schemeClr val="bg1"/>
                </a:solidFill>
              </a:rPr>
              <a:t>Gerard Nachtegaele, RFT</a:t>
            </a:r>
          </a:p>
          <a:p>
            <a:r>
              <a:rPr lang="en-CA" sz="1050" i="1" dirty="0" smtClean="0">
                <a:solidFill>
                  <a:schemeClr val="bg1"/>
                </a:solidFill>
              </a:rPr>
              <a:t>Resource Technologist Tenures</a:t>
            </a:r>
          </a:p>
          <a:p>
            <a:r>
              <a:rPr lang="en-CA" sz="1050" i="1" dirty="0" smtClean="0">
                <a:solidFill>
                  <a:schemeClr val="bg1"/>
                </a:solidFill>
              </a:rPr>
              <a:t>Sunshine Coast District</a:t>
            </a:r>
            <a:endParaRPr lang="en-CA" sz="1050" i="1" dirty="0">
              <a:solidFill>
                <a:schemeClr val="bg1"/>
              </a:solidFill>
            </a:endParaRPr>
          </a:p>
        </p:txBody>
      </p:sp>
      <p:sp>
        <p:nvSpPr>
          <p:cNvPr id="13" name="TextBox 12"/>
          <p:cNvSpPr txBox="1"/>
          <p:nvPr/>
        </p:nvSpPr>
        <p:spPr>
          <a:xfrm>
            <a:off x="1187624" y="5805264"/>
            <a:ext cx="3456384" cy="400110"/>
          </a:xfrm>
          <a:prstGeom prst="rect">
            <a:avLst/>
          </a:prstGeom>
          <a:noFill/>
        </p:spPr>
        <p:txBody>
          <a:bodyPr wrap="square" rtlCol="0">
            <a:spAutoFit/>
          </a:bodyPr>
          <a:lstStyle/>
          <a:p>
            <a:pPr algn="ctr"/>
            <a:r>
              <a:rPr lang="en-CA" dirty="0" smtClean="0">
                <a:solidFill>
                  <a:srgbClr val="FFFF66"/>
                </a:solidFill>
              </a:rPr>
              <a:t>750+ digital photographs</a:t>
            </a:r>
            <a:endParaRPr lang="en-CA" dirty="0">
              <a:solidFill>
                <a:srgbClr val="FFFF66"/>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scovery_VQO final map rotated.jpg"/>
          <p:cNvPicPr>
            <a:picLocks noChangeAspect="1"/>
          </p:cNvPicPr>
          <p:nvPr/>
        </p:nvPicPr>
        <p:blipFill>
          <a:blip r:embed="rId2" cstate="print"/>
          <a:stretch>
            <a:fillRect/>
          </a:stretch>
        </p:blipFill>
        <p:spPr>
          <a:xfrm rot="16200000">
            <a:off x="1007605" y="-279414"/>
            <a:ext cx="3672409" cy="4752529"/>
          </a:xfrm>
          <a:prstGeom prst="rect">
            <a:avLst/>
          </a:prstGeom>
        </p:spPr>
      </p:pic>
      <p:sp>
        <p:nvSpPr>
          <p:cNvPr id="3" name="TextBox 2"/>
          <p:cNvSpPr txBox="1"/>
          <p:nvPr/>
        </p:nvSpPr>
        <p:spPr>
          <a:xfrm>
            <a:off x="683568" y="4211796"/>
            <a:ext cx="7344816" cy="369332"/>
          </a:xfrm>
          <a:prstGeom prst="rect">
            <a:avLst/>
          </a:prstGeom>
          <a:noFill/>
        </p:spPr>
        <p:txBody>
          <a:bodyPr wrap="square" rtlCol="0">
            <a:spAutoFit/>
          </a:bodyPr>
          <a:lstStyle/>
          <a:p>
            <a:r>
              <a:rPr lang="en-CA" sz="1800" dirty="0" smtClean="0">
                <a:solidFill>
                  <a:srgbClr val="FFCC66"/>
                </a:solidFill>
              </a:rPr>
              <a:t>Discovery Islands area by VQO Class</a:t>
            </a:r>
            <a:endParaRPr lang="en-CA" sz="1800" dirty="0">
              <a:solidFill>
                <a:srgbClr val="FFCC66"/>
              </a:solidFill>
            </a:endParaRPr>
          </a:p>
        </p:txBody>
      </p:sp>
      <p:sp>
        <p:nvSpPr>
          <p:cNvPr id="4" name="TextBox 3"/>
          <p:cNvSpPr txBox="1"/>
          <p:nvPr/>
        </p:nvSpPr>
        <p:spPr>
          <a:xfrm>
            <a:off x="755576" y="4581128"/>
            <a:ext cx="7344816" cy="1815882"/>
          </a:xfrm>
          <a:prstGeom prst="rect">
            <a:avLst/>
          </a:prstGeom>
          <a:noFill/>
        </p:spPr>
        <p:txBody>
          <a:bodyPr wrap="square" rtlCol="0">
            <a:spAutoFit/>
          </a:bodyPr>
          <a:lstStyle/>
          <a:p>
            <a:r>
              <a:rPr lang="en-CA" sz="1600" u="sng" dirty="0" smtClean="0">
                <a:solidFill>
                  <a:srgbClr val="FFFF99"/>
                </a:solidFill>
              </a:rPr>
              <a:t>VQO	</a:t>
            </a:r>
            <a:r>
              <a:rPr lang="en-CA" sz="1600" dirty="0" smtClean="0">
                <a:solidFill>
                  <a:schemeClr val="bg1"/>
                </a:solidFill>
              </a:rPr>
              <a:t>		</a:t>
            </a:r>
            <a:r>
              <a:rPr lang="en-CA" sz="1600" u="sng" dirty="0" smtClean="0">
                <a:solidFill>
                  <a:srgbClr val="FFFF99"/>
                </a:solidFill>
              </a:rPr>
              <a:t>Total ha</a:t>
            </a:r>
            <a:r>
              <a:rPr lang="en-CA" sz="1600" dirty="0" smtClean="0">
                <a:solidFill>
                  <a:schemeClr val="bg1"/>
                </a:solidFill>
              </a:rPr>
              <a:t>		</a:t>
            </a:r>
            <a:r>
              <a:rPr lang="en-CA" sz="1600" u="sng" dirty="0" smtClean="0">
                <a:solidFill>
                  <a:srgbClr val="FFFF99"/>
                </a:solidFill>
              </a:rPr>
              <a:t>%</a:t>
            </a:r>
          </a:p>
          <a:p>
            <a:endParaRPr lang="en-CA" sz="1600" u="sng" dirty="0" smtClean="0">
              <a:solidFill>
                <a:srgbClr val="FFFF99"/>
              </a:solidFill>
            </a:endParaRPr>
          </a:p>
          <a:p>
            <a:r>
              <a:rPr lang="en-CA" sz="1600" dirty="0" smtClean="0">
                <a:solidFill>
                  <a:srgbClr val="FFFF66"/>
                </a:solidFill>
              </a:rPr>
              <a:t>P </a:t>
            </a:r>
            <a:r>
              <a:rPr lang="en-CA" sz="1600" dirty="0" smtClean="0">
                <a:solidFill>
                  <a:schemeClr val="bg1"/>
                </a:solidFill>
              </a:rPr>
              <a:t>     Preservation		    1,258		0.7</a:t>
            </a:r>
          </a:p>
          <a:p>
            <a:r>
              <a:rPr lang="en-CA" sz="1600" dirty="0" smtClean="0">
                <a:solidFill>
                  <a:srgbClr val="FFFF66"/>
                </a:solidFill>
              </a:rPr>
              <a:t>R </a:t>
            </a:r>
            <a:r>
              <a:rPr lang="en-CA" sz="1600" dirty="0" smtClean="0">
                <a:solidFill>
                  <a:schemeClr val="bg1"/>
                </a:solidFill>
              </a:rPr>
              <a:t>     Retention		  19,997		 12</a:t>
            </a:r>
          </a:p>
          <a:p>
            <a:r>
              <a:rPr lang="en-CA" sz="1600" dirty="0" smtClean="0">
                <a:solidFill>
                  <a:srgbClr val="FFFF66"/>
                </a:solidFill>
              </a:rPr>
              <a:t>PR</a:t>
            </a:r>
            <a:r>
              <a:rPr lang="en-CA" sz="1600" dirty="0" smtClean="0">
                <a:solidFill>
                  <a:schemeClr val="bg1"/>
                </a:solidFill>
              </a:rPr>
              <a:t>    Partial Retention	102,621		 60</a:t>
            </a:r>
          </a:p>
          <a:p>
            <a:r>
              <a:rPr lang="en-CA" sz="1600" dirty="0" smtClean="0">
                <a:solidFill>
                  <a:srgbClr val="FFFF66"/>
                </a:solidFill>
              </a:rPr>
              <a:t>M</a:t>
            </a:r>
            <a:r>
              <a:rPr lang="en-CA" sz="1600" dirty="0" smtClean="0">
                <a:solidFill>
                  <a:schemeClr val="bg1"/>
                </a:solidFill>
              </a:rPr>
              <a:t>     Modification		 48,048		 28</a:t>
            </a:r>
          </a:p>
          <a:p>
            <a:r>
              <a:rPr lang="en-CA" sz="1600" dirty="0" smtClean="0">
                <a:solidFill>
                  <a:srgbClr val="FFFF66"/>
                </a:solidFill>
              </a:rPr>
              <a:t>MM</a:t>
            </a:r>
            <a:r>
              <a:rPr lang="en-CA" sz="1600" dirty="0" smtClean="0">
                <a:solidFill>
                  <a:schemeClr val="bg1"/>
                </a:solidFill>
              </a:rPr>
              <a:t>  Maximum </a:t>
            </a:r>
            <a:r>
              <a:rPr lang="en-CA" sz="1600" dirty="0" err="1" smtClean="0">
                <a:solidFill>
                  <a:schemeClr val="bg1"/>
                </a:solidFill>
              </a:rPr>
              <a:t>Modif</a:t>
            </a:r>
            <a:r>
              <a:rPr lang="en-CA" sz="1600" dirty="0" smtClean="0">
                <a:solidFill>
                  <a:schemeClr val="bg1"/>
                </a:solidFill>
              </a:rPr>
              <a:t>.	       0 		   0	</a:t>
            </a:r>
            <a:endParaRPr lang="en-CA" sz="1600" dirty="0">
              <a:solidFill>
                <a:schemeClr val="bg1"/>
              </a:solidFill>
            </a:endParaRPr>
          </a:p>
        </p:txBody>
      </p:sp>
      <p:sp>
        <p:nvSpPr>
          <p:cNvPr id="5" name="TextBox 4"/>
          <p:cNvSpPr txBox="1"/>
          <p:nvPr/>
        </p:nvSpPr>
        <p:spPr>
          <a:xfrm>
            <a:off x="6156176" y="404664"/>
            <a:ext cx="2448272" cy="461665"/>
          </a:xfrm>
          <a:prstGeom prst="rect">
            <a:avLst/>
          </a:prstGeom>
          <a:noFill/>
        </p:spPr>
        <p:txBody>
          <a:bodyPr wrap="square" rtlCol="0">
            <a:spAutoFit/>
          </a:bodyPr>
          <a:lstStyle/>
          <a:p>
            <a:pPr algn="ctr"/>
            <a:r>
              <a:rPr lang="en-CA" sz="2400" b="1" dirty="0" smtClean="0">
                <a:solidFill>
                  <a:schemeClr val="bg1"/>
                </a:solidFill>
              </a:rPr>
              <a:t>VQO Status</a:t>
            </a:r>
            <a:endParaRPr lang="en-CA" sz="2400" b="1" dirty="0">
              <a:solidFill>
                <a:schemeClr val="bg1"/>
              </a:solidFill>
            </a:endParaRPr>
          </a:p>
        </p:txBody>
      </p:sp>
      <p:sp>
        <p:nvSpPr>
          <p:cNvPr id="6" name="TextBox 5"/>
          <p:cNvSpPr txBox="1"/>
          <p:nvPr/>
        </p:nvSpPr>
        <p:spPr>
          <a:xfrm>
            <a:off x="5652120" y="980728"/>
            <a:ext cx="3168352" cy="1446550"/>
          </a:xfrm>
          <a:prstGeom prst="rect">
            <a:avLst/>
          </a:prstGeom>
          <a:noFill/>
        </p:spPr>
        <p:txBody>
          <a:bodyPr wrap="square" rtlCol="0">
            <a:spAutoFit/>
          </a:bodyPr>
          <a:lstStyle/>
          <a:p>
            <a:r>
              <a:rPr lang="en-CA" sz="1600" dirty="0" smtClean="0">
                <a:solidFill>
                  <a:srgbClr val="FFFF99"/>
                </a:solidFill>
              </a:rPr>
              <a:t>Sunshine Coast        May 1997</a:t>
            </a:r>
          </a:p>
          <a:p>
            <a:endParaRPr lang="en-CA" sz="1600" dirty="0" smtClean="0">
              <a:solidFill>
                <a:srgbClr val="FFFF99"/>
              </a:solidFill>
            </a:endParaRPr>
          </a:p>
          <a:p>
            <a:r>
              <a:rPr lang="en-CA" sz="1600" dirty="0" smtClean="0">
                <a:solidFill>
                  <a:srgbClr val="FFFF99"/>
                </a:solidFill>
              </a:rPr>
              <a:t>Campbell River	Dec. 2005</a:t>
            </a:r>
            <a:r>
              <a:rPr lang="en-CA" sz="1600" dirty="0" smtClean="0"/>
              <a:t>		</a:t>
            </a:r>
            <a:r>
              <a:rPr lang="en-CA" dirty="0" smtClean="0"/>
              <a:t>		   </a:t>
            </a:r>
            <a:endParaRPr lang="en-CA"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iscovery island route map (DF).jpg"/>
          <p:cNvPicPr>
            <a:picLocks noChangeAspect="1"/>
          </p:cNvPicPr>
          <p:nvPr/>
        </p:nvPicPr>
        <p:blipFill>
          <a:blip r:embed="rId2" cstate="print"/>
          <a:stretch>
            <a:fillRect/>
          </a:stretch>
        </p:blipFill>
        <p:spPr>
          <a:xfrm rot="16200000">
            <a:off x="2022750" y="1586"/>
            <a:ext cx="5458539" cy="7272807"/>
          </a:xfrm>
          <a:prstGeom prst="rect">
            <a:avLst/>
          </a:prstGeom>
        </p:spPr>
      </p:pic>
      <p:sp>
        <p:nvSpPr>
          <p:cNvPr id="4" name="TextBox 3"/>
          <p:cNvSpPr txBox="1"/>
          <p:nvPr/>
        </p:nvSpPr>
        <p:spPr>
          <a:xfrm>
            <a:off x="1043608" y="260648"/>
            <a:ext cx="7200800" cy="400110"/>
          </a:xfrm>
          <a:prstGeom prst="rect">
            <a:avLst/>
          </a:prstGeom>
          <a:noFill/>
        </p:spPr>
        <p:txBody>
          <a:bodyPr wrap="square" rtlCol="0">
            <a:spAutoFit/>
          </a:bodyPr>
          <a:lstStyle/>
          <a:p>
            <a:pPr algn="ctr"/>
            <a:r>
              <a:rPr lang="en-CA" dirty="0" smtClean="0">
                <a:solidFill>
                  <a:srgbClr val="FFFF99"/>
                </a:solidFill>
              </a:rPr>
              <a:t>All main travel routes were reviewed.</a:t>
            </a:r>
            <a:endParaRPr lang="en-CA" dirty="0">
              <a:solidFill>
                <a:srgbClr val="FFFF99"/>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scovery_photopoints_8x11.jpg"/>
          <p:cNvPicPr>
            <a:picLocks noChangeAspect="1"/>
          </p:cNvPicPr>
          <p:nvPr/>
        </p:nvPicPr>
        <p:blipFill>
          <a:blip r:embed="rId2" cstate="print"/>
          <a:stretch>
            <a:fillRect/>
          </a:stretch>
        </p:blipFill>
        <p:spPr>
          <a:xfrm>
            <a:off x="1043608" y="954542"/>
            <a:ext cx="7267020" cy="5615425"/>
          </a:xfrm>
          <a:prstGeom prst="rect">
            <a:avLst/>
          </a:prstGeom>
        </p:spPr>
      </p:pic>
      <p:sp>
        <p:nvSpPr>
          <p:cNvPr id="3" name="TextBox 2"/>
          <p:cNvSpPr txBox="1"/>
          <p:nvPr/>
        </p:nvSpPr>
        <p:spPr>
          <a:xfrm>
            <a:off x="1115616" y="404664"/>
            <a:ext cx="6840760" cy="400110"/>
          </a:xfrm>
          <a:prstGeom prst="rect">
            <a:avLst/>
          </a:prstGeom>
          <a:noFill/>
        </p:spPr>
        <p:txBody>
          <a:bodyPr wrap="square" rtlCol="0">
            <a:spAutoFit/>
          </a:bodyPr>
          <a:lstStyle/>
          <a:p>
            <a:pPr algn="ctr"/>
            <a:r>
              <a:rPr lang="en-CA" dirty="0" smtClean="0">
                <a:solidFill>
                  <a:srgbClr val="FFFF99"/>
                </a:solidFill>
              </a:rPr>
              <a:t>Report documents 130 “Stops”.</a:t>
            </a:r>
            <a:endParaRPr lang="en-CA" dirty="0">
              <a:solidFill>
                <a:srgbClr val="FFFF99"/>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Text Box 2"/>
          <p:cNvSpPr txBox="1">
            <a:spLocks noChangeArrowheads="1"/>
          </p:cNvSpPr>
          <p:nvPr/>
        </p:nvSpPr>
        <p:spPr bwMode="auto">
          <a:xfrm>
            <a:off x="0" y="333375"/>
            <a:ext cx="9144000" cy="701675"/>
          </a:xfrm>
          <a:prstGeom prst="rect">
            <a:avLst/>
          </a:prstGeom>
          <a:noFill/>
          <a:ln w="9525">
            <a:noFill/>
            <a:miter lim="800000"/>
            <a:headEnd/>
            <a:tailEnd/>
          </a:ln>
          <a:effectLst/>
        </p:spPr>
        <p:txBody>
          <a:bodyPr>
            <a:spAutoFit/>
          </a:bodyPr>
          <a:lstStyle/>
          <a:p>
            <a:pPr algn="ctr">
              <a:spcBef>
                <a:spcPct val="50000"/>
              </a:spcBef>
              <a:defRPr/>
            </a:pPr>
            <a:r>
              <a:rPr lang="en-GB" sz="4000" b="1" dirty="0">
                <a:solidFill>
                  <a:srgbClr val="FFC000"/>
                </a:solidFill>
                <a:effectLst>
                  <a:outerShdw blurRad="38100" dist="38100" dir="2700000" algn="tl">
                    <a:srgbClr val="000000"/>
                  </a:outerShdw>
                </a:effectLst>
                <a:latin typeface="Times New Roman" pitchFamily="18" charset="0"/>
              </a:rPr>
              <a:t>Visual Quality Objectives</a:t>
            </a:r>
          </a:p>
        </p:txBody>
      </p:sp>
      <p:sp>
        <p:nvSpPr>
          <p:cNvPr id="87043" name="Rectangle 3"/>
          <p:cNvSpPr>
            <a:spLocks noChangeArrowheads="1"/>
          </p:cNvSpPr>
          <p:nvPr/>
        </p:nvSpPr>
        <p:spPr bwMode="auto">
          <a:xfrm>
            <a:off x="611188" y="1196975"/>
            <a:ext cx="8353425" cy="2032000"/>
          </a:xfrm>
          <a:prstGeom prst="rect">
            <a:avLst/>
          </a:prstGeom>
          <a:noFill/>
          <a:ln w="9525">
            <a:noFill/>
            <a:miter lim="800000"/>
            <a:headEnd/>
            <a:tailEnd/>
          </a:ln>
        </p:spPr>
        <p:txBody>
          <a:bodyPr>
            <a:spAutoFit/>
          </a:bodyPr>
          <a:lstStyle/>
          <a:p>
            <a:r>
              <a:rPr lang="en-GB" sz="1800" dirty="0">
                <a:solidFill>
                  <a:srgbClr val="FFFFFF"/>
                </a:solidFill>
                <a:latin typeface="Candara" pitchFamily="34" charset="0"/>
              </a:rPr>
              <a:t>VQOs are management objectives established by the DM under the Government Action Regulation Sect 7(2), grand parented under FRPA, or set through orders under the Land Act.  </a:t>
            </a:r>
            <a:r>
              <a:rPr lang="en-GB" sz="1800" dirty="0">
                <a:solidFill>
                  <a:srgbClr val="FFFF66"/>
                </a:solidFill>
                <a:latin typeface="Candara" pitchFamily="34" charset="0"/>
              </a:rPr>
              <a:t>They are used to reflect society’s desired level of visual quality on the landscape.</a:t>
            </a:r>
          </a:p>
          <a:p>
            <a:endParaRPr lang="en-GB" sz="1800" dirty="0">
              <a:solidFill>
                <a:srgbClr val="FFFFFF"/>
              </a:solidFill>
              <a:latin typeface="Candara" pitchFamily="34" charset="0"/>
            </a:endParaRPr>
          </a:p>
          <a:p>
            <a:r>
              <a:rPr lang="en-GB" sz="1800" dirty="0">
                <a:solidFill>
                  <a:srgbClr val="FFFFFF"/>
                </a:solidFill>
                <a:latin typeface="Candara" pitchFamily="34" charset="0"/>
              </a:rPr>
              <a:t>The Forest Planning and Practices Regulation S.1.1 defines 5 categories of alteration: </a:t>
            </a:r>
          </a:p>
          <a:p>
            <a:r>
              <a:rPr lang="en-GB" sz="1800" b="1" dirty="0">
                <a:solidFill>
                  <a:srgbClr val="33CC33"/>
                </a:solidFill>
                <a:latin typeface="Candara" pitchFamily="34" charset="0"/>
              </a:rPr>
              <a:t>Preservation</a:t>
            </a:r>
            <a:r>
              <a:rPr lang="en-GB" sz="1800" dirty="0">
                <a:solidFill>
                  <a:srgbClr val="FFFF66"/>
                </a:solidFill>
                <a:latin typeface="Candara" pitchFamily="34" charset="0"/>
              </a:rPr>
              <a:t>, </a:t>
            </a:r>
            <a:r>
              <a:rPr lang="en-GB" sz="1800" b="1" dirty="0">
                <a:solidFill>
                  <a:srgbClr val="00CC66"/>
                </a:solidFill>
                <a:latin typeface="Candara" pitchFamily="34" charset="0"/>
              </a:rPr>
              <a:t>Retention</a:t>
            </a:r>
            <a:r>
              <a:rPr lang="en-GB" sz="1800" dirty="0">
                <a:solidFill>
                  <a:srgbClr val="FFFF66"/>
                </a:solidFill>
                <a:latin typeface="Candara" pitchFamily="34" charset="0"/>
              </a:rPr>
              <a:t>, </a:t>
            </a:r>
            <a:r>
              <a:rPr lang="en-GB" sz="1800" b="1" dirty="0">
                <a:solidFill>
                  <a:srgbClr val="CCCC00"/>
                </a:solidFill>
                <a:latin typeface="Candara" pitchFamily="34" charset="0"/>
              </a:rPr>
              <a:t>Partial Retention</a:t>
            </a:r>
            <a:r>
              <a:rPr lang="en-GB" sz="1800" dirty="0">
                <a:solidFill>
                  <a:srgbClr val="FFFF66"/>
                </a:solidFill>
                <a:latin typeface="Candara" pitchFamily="34" charset="0"/>
              </a:rPr>
              <a:t>, </a:t>
            </a:r>
            <a:r>
              <a:rPr lang="en-GB" sz="1800" b="1" dirty="0">
                <a:solidFill>
                  <a:srgbClr val="FFFF66"/>
                </a:solidFill>
                <a:latin typeface="Candara" pitchFamily="34" charset="0"/>
              </a:rPr>
              <a:t>Modification</a:t>
            </a:r>
            <a:r>
              <a:rPr lang="en-GB" sz="1800" dirty="0">
                <a:solidFill>
                  <a:srgbClr val="FFFF66"/>
                </a:solidFill>
                <a:latin typeface="Candara" pitchFamily="34" charset="0"/>
              </a:rPr>
              <a:t> &amp; </a:t>
            </a:r>
            <a:r>
              <a:rPr lang="en-GB" sz="1800" b="1" dirty="0">
                <a:solidFill>
                  <a:srgbClr val="FFCC66"/>
                </a:solidFill>
                <a:latin typeface="Candara" pitchFamily="34" charset="0"/>
              </a:rPr>
              <a:t>Maximum Modification</a:t>
            </a:r>
            <a:r>
              <a:rPr lang="en-GB" sz="1800" dirty="0">
                <a:solidFill>
                  <a:srgbClr val="FFFFFF"/>
                </a:solidFill>
                <a:latin typeface="Candara" pitchFamily="34" charset="0"/>
              </a:rPr>
              <a:t>.</a:t>
            </a:r>
            <a:endParaRPr lang="en-CA" sz="1800" dirty="0">
              <a:solidFill>
                <a:srgbClr val="FFFFFF"/>
              </a:solidFill>
              <a:latin typeface="Candara" pitchFamily="34" charset="0"/>
            </a:endParaRPr>
          </a:p>
        </p:txBody>
      </p:sp>
      <p:pic>
        <p:nvPicPr>
          <p:cNvPr id="87044" name="Picture 4" descr="VR-0110"/>
          <p:cNvPicPr>
            <a:picLocks noChangeAspect="1" noChangeArrowheads="1"/>
          </p:cNvPicPr>
          <p:nvPr/>
        </p:nvPicPr>
        <p:blipFill>
          <a:blip r:embed="rId2" cstate="print">
            <a:lum bright="12000"/>
          </a:blip>
          <a:srcRect/>
          <a:stretch>
            <a:fillRect/>
          </a:stretch>
        </p:blipFill>
        <p:spPr bwMode="auto">
          <a:xfrm>
            <a:off x="6083300" y="3567113"/>
            <a:ext cx="2592388" cy="1733550"/>
          </a:xfrm>
          <a:prstGeom prst="rect">
            <a:avLst/>
          </a:prstGeom>
          <a:noFill/>
          <a:ln w="9525">
            <a:solidFill>
              <a:schemeClr val="bg2"/>
            </a:solidFill>
            <a:miter lim="800000"/>
            <a:headEnd/>
            <a:tailEnd/>
          </a:ln>
        </p:spPr>
      </p:pic>
      <p:pic>
        <p:nvPicPr>
          <p:cNvPr id="87045" name="Picture 78" descr="Slide 49"/>
          <p:cNvPicPr>
            <a:picLocks noChangeAspect="1" noChangeArrowheads="1"/>
          </p:cNvPicPr>
          <p:nvPr/>
        </p:nvPicPr>
        <p:blipFill>
          <a:blip r:embed="rId3" cstate="print">
            <a:lum bright="6000"/>
          </a:blip>
          <a:srcRect/>
          <a:stretch>
            <a:fillRect/>
          </a:stretch>
        </p:blipFill>
        <p:spPr bwMode="auto">
          <a:xfrm>
            <a:off x="684213" y="3568700"/>
            <a:ext cx="2592387" cy="1731963"/>
          </a:xfrm>
          <a:prstGeom prst="rect">
            <a:avLst/>
          </a:prstGeom>
          <a:noFill/>
          <a:ln w="9525">
            <a:solidFill>
              <a:schemeClr val="bg2"/>
            </a:solidFill>
            <a:miter lim="800000"/>
            <a:headEnd/>
            <a:tailEnd/>
          </a:ln>
        </p:spPr>
      </p:pic>
      <p:pic>
        <p:nvPicPr>
          <p:cNvPr id="87046" name="Picture 79" descr="027"/>
          <p:cNvPicPr>
            <a:picLocks noChangeAspect="1" noChangeArrowheads="1"/>
          </p:cNvPicPr>
          <p:nvPr/>
        </p:nvPicPr>
        <p:blipFill>
          <a:blip r:embed="rId4" cstate="print"/>
          <a:srcRect/>
          <a:stretch>
            <a:fillRect/>
          </a:stretch>
        </p:blipFill>
        <p:spPr bwMode="auto">
          <a:xfrm>
            <a:off x="3392488" y="3576638"/>
            <a:ext cx="2590800" cy="1724025"/>
          </a:xfrm>
          <a:prstGeom prst="rect">
            <a:avLst/>
          </a:prstGeom>
          <a:noFill/>
          <a:ln w="9525">
            <a:solidFill>
              <a:schemeClr val="bg2"/>
            </a:solidFill>
            <a:miter lim="800000"/>
            <a:headEnd/>
            <a:tailEnd/>
          </a:ln>
        </p:spPr>
      </p:pic>
      <p:sp>
        <p:nvSpPr>
          <p:cNvPr id="87047" name="Text Box 80"/>
          <p:cNvSpPr txBox="1">
            <a:spLocks noChangeArrowheads="1"/>
          </p:cNvSpPr>
          <p:nvPr/>
        </p:nvSpPr>
        <p:spPr bwMode="auto">
          <a:xfrm>
            <a:off x="684213" y="5310188"/>
            <a:ext cx="2519362" cy="366712"/>
          </a:xfrm>
          <a:prstGeom prst="rect">
            <a:avLst/>
          </a:prstGeom>
          <a:noFill/>
          <a:ln w="9525">
            <a:noFill/>
            <a:miter lim="800000"/>
            <a:headEnd/>
            <a:tailEnd/>
          </a:ln>
        </p:spPr>
        <p:txBody>
          <a:bodyPr>
            <a:spAutoFit/>
          </a:bodyPr>
          <a:lstStyle/>
          <a:p>
            <a:pPr algn="ctr">
              <a:spcBef>
                <a:spcPct val="50000"/>
              </a:spcBef>
            </a:pPr>
            <a:r>
              <a:rPr lang="en-CA" sz="1800" b="1" dirty="0">
                <a:solidFill>
                  <a:srgbClr val="00CC66"/>
                </a:solidFill>
                <a:latin typeface="Arial" charset="0"/>
              </a:rPr>
              <a:t>Retention</a:t>
            </a:r>
          </a:p>
        </p:txBody>
      </p:sp>
      <p:sp>
        <p:nvSpPr>
          <p:cNvPr id="87048" name="Text Box 81"/>
          <p:cNvSpPr txBox="1">
            <a:spLocks noChangeArrowheads="1"/>
          </p:cNvSpPr>
          <p:nvPr/>
        </p:nvSpPr>
        <p:spPr bwMode="auto">
          <a:xfrm>
            <a:off x="3435350" y="5310188"/>
            <a:ext cx="2519363" cy="366712"/>
          </a:xfrm>
          <a:prstGeom prst="rect">
            <a:avLst/>
          </a:prstGeom>
          <a:noFill/>
          <a:ln w="9525">
            <a:noFill/>
            <a:miter lim="800000"/>
            <a:headEnd/>
            <a:tailEnd/>
          </a:ln>
        </p:spPr>
        <p:txBody>
          <a:bodyPr>
            <a:spAutoFit/>
          </a:bodyPr>
          <a:lstStyle/>
          <a:p>
            <a:pPr algn="ctr">
              <a:spcBef>
                <a:spcPct val="50000"/>
              </a:spcBef>
            </a:pPr>
            <a:r>
              <a:rPr lang="en-CA" sz="1800" b="1" dirty="0">
                <a:solidFill>
                  <a:srgbClr val="CCCC00"/>
                </a:solidFill>
                <a:latin typeface="Arial" charset="0"/>
              </a:rPr>
              <a:t>Partial Retention</a:t>
            </a:r>
          </a:p>
        </p:txBody>
      </p:sp>
      <p:sp>
        <p:nvSpPr>
          <p:cNvPr id="87049" name="Text Box 82"/>
          <p:cNvSpPr txBox="1">
            <a:spLocks noChangeArrowheads="1"/>
          </p:cNvSpPr>
          <p:nvPr/>
        </p:nvSpPr>
        <p:spPr bwMode="auto">
          <a:xfrm>
            <a:off x="6156325" y="5314950"/>
            <a:ext cx="2519363" cy="366713"/>
          </a:xfrm>
          <a:prstGeom prst="rect">
            <a:avLst/>
          </a:prstGeom>
          <a:noFill/>
          <a:ln w="9525">
            <a:noFill/>
            <a:miter lim="800000"/>
            <a:headEnd/>
            <a:tailEnd/>
          </a:ln>
        </p:spPr>
        <p:txBody>
          <a:bodyPr>
            <a:spAutoFit/>
          </a:bodyPr>
          <a:lstStyle/>
          <a:p>
            <a:pPr algn="ctr">
              <a:spcBef>
                <a:spcPct val="50000"/>
              </a:spcBef>
            </a:pPr>
            <a:r>
              <a:rPr lang="en-CA" sz="1800" b="1" dirty="0">
                <a:solidFill>
                  <a:srgbClr val="FFFF66"/>
                </a:solidFill>
                <a:latin typeface="Arial" charset="0"/>
              </a:rPr>
              <a:t>Modification</a:t>
            </a:r>
          </a:p>
        </p:txBody>
      </p:sp>
      <p:pic>
        <p:nvPicPr>
          <p:cNvPr id="87050" name="Picture 79"/>
          <p:cNvPicPr>
            <a:picLocks noChangeAspect="1" noChangeArrowheads="1"/>
          </p:cNvPicPr>
          <p:nvPr/>
        </p:nvPicPr>
        <p:blipFill>
          <a:blip r:embed="rId5" cstate="print"/>
          <a:srcRect/>
          <a:stretch>
            <a:fillRect/>
          </a:stretch>
        </p:blipFill>
        <p:spPr bwMode="auto">
          <a:xfrm>
            <a:off x="8244408" y="6093295"/>
            <a:ext cx="661088" cy="564679"/>
          </a:xfrm>
          <a:prstGeom prst="rect">
            <a:avLst/>
          </a:prstGeom>
          <a:noFill/>
          <a:ln w="9525">
            <a:noFill/>
            <a:miter lim="800000"/>
            <a:headEnd/>
            <a:tailEnd/>
          </a:ln>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Text Box 2"/>
          <p:cNvSpPr txBox="1">
            <a:spLocks noChangeArrowheads="1"/>
          </p:cNvSpPr>
          <p:nvPr/>
        </p:nvSpPr>
        <p:spPr bwMode="auto">
          <a:xfrm>
            <a:off x="0" y="333375"/>
            <a:ext cx="9144000" cy="646113"/>
          </a:xfrm>
          <a:prstGeom prst="rect">
            <a:avLst/>
          </a:prstGeom>
          <a:noFill/>
          <a:ln w="9525">
            <a:noFill/>
            <a:miter lim="800000"/>
            <a:headEnd/>
            <a:tailEnd/>
          </a:ln>
          <a:effectLst/>
        </p:spPr>
        <p:txBody>
          <a:bodyPr>
            <a:spAutoFit/>
          </a:bodyPr>
          <a:lstStyle/>
          <a:p>
            <a:pPr algn="ctr">
              <a:spcBef>
                <a:spcPct val="50000"/>
              </a:spcBef>
              <a:defRPr/>
            </a:pPr>
            <a:r>
              <a:rPr lang="en-GB" sz="3600" b="1" dirty="0">
                <a:solidFill>
                  <a:srgbClr val="FFC000"/>
                </a:solidFill>
                <a:effectLst>
                  <a:outerShdw blurRad="38100" dist="38100" dir="2700000" algn="tl">
                    <a:srgbClr val="000000"/>
                  </a:outerShdw>
                </a:effectLst>
                <a:latin typeface="Times New Roman" pitchFamily="18" charset="0"/>
              </a:rPr>
              <a:t>Visual Quality Objectives</a:t>
            </a:r>
          </a:p>
        </p:txBody>
      </p:sp>
      <p:sp>
        <p:nvSpPr>
          <p:cNvPr id="88067" name="Text Box 80"/>
          <p:cNvSpPr txBox="1">
            <a:spLocks noChangeArrowheads="1"/>
          </p:cNvSpPr>
          <p:nvPr/>
        </p:nvSpPr>
        <p:spPr bwMode="auto">
          <a:xfrm>
            <a:off x="827088" y="1268413"/>
            <a:ext cx="2519362" cy="523875"/>
          </a:xfrm>
          <a:prstGeom prst="rect">
            <a:avLst/>
          </a:prstGeom>
          <a:noFill/>
          <a:ln w="9525">
            <a:noFill/>
            <a:miter lim="800000"/>
            <a:headEnd/>
            <a:tailEnd/>
          </a:ln>
        </p:spPr>
        <p:txBody>
          <a:bodyPr>
            <a:spAutoFit/>
          </a:bodyPr>
          <a:lstStyle/>
          <a:p>
            <a:pPr algn="ctr">
              <a:spcBef>
                <a:spcPct val="50000"/>
              </a:spcBef>
            </a:pPr>
            <a:r>
              <a:rPr lang="en-CA" sz="2800" b="1">
                <a:solidFill>
                  <a:srgbClr val="FFC000"/>
                </a:solidFill>
                <a:latin typeface="Arial" charset="0"/>
              </a:rPr>
              <a:t>Preservation:   </a:t>
            </a:r>
          </a:p>
        </p:txBody>
      </p:sp>
      <p:sp>
        <p:nvSpPr>
          <p:cNvPr id="88068" name="Text Box 133"/>
          <p:cNvSpPr txBox="1">
            <a:spLocks noChangeArrowheads="1"/>
          </p:cNvSpPr>
          <p:nvPr/>
        </p:nvSpPr>
        <p:spPr bwMode="auto">
          <a:xfrm>
            <a:off x="971550" y="2060575"/>
            <a:ext cx="4103688" cy="1616075"/>
          </a:xfrm>
          <a:prstGeom prst="rect">
            <a:avLst/>
          </a:prstGeom>
          <a:noFill/>
          <a:ln w="9525">
            <a:noFill/>
            <a:miter lim="800000"/>
            <a:headEnd/>
            <a:tailEnd/>
          </a:ln>
        </p:spPr>
        <p:txBody>
          <a:bodyPr>
            <a:spAutoFit/>
          </a:bodyPr>
          <a:lstStyle/>
          <a:p>
            <a:pPr marL="371475" indent="-371475">
              <a:spcBef>
                <a:spcPct val="50000"/>
              </a:spcBef>
            </a:pPr>
            <a:endParaRPr lang="en-CA">
              <a:solidFill>
                <a:srgbClr val="FFFFFF"/>
              </a:solidFill>
              <a:latin typeface="Arial" charset="0"/>
            </a:endParaRPr>
          </a:p>
          <a:p>
            <a:pPr marL="371475" indent="-371475">
              <a:spcBef>
                <a:spcPct val="50000"/>
              </a:spcBef>
              <a:buFontTx/>
              <a:buAutoNum type="romanLcParenBoth"/>
            </a:pPr>
            <a:r>
              <a:rPr lang="en-CA">
                <a:solidFill>
                  <a:srgbClr val="FFFFFF"/>
                </a:solidFill>
                <a:latin typeface="Candara" pitchFamily="34" charset="0"/>
              </a:rPr>
              <a:t>very small in scale, and </a:t>
            </a:r>
          </a:p>
          <a:p>
            <a:pPr marL="371475" indent="-371475">
              <a:spcBef>
                <a:spcPct val="50000"/>
              </a:spcBef>
              <a:buFontTx/>
              <a:buAutoNum type="romanLcParenBoth"/>
            </a:pPr>
            <a:r>
              <a:rPr lang="en-CA">
                <a:solidFill>
                  <a:srgbClr val="FFFFFF"/>
                </a:solidFill>
                <a:latin typeface="Candara" pitchFamily="34" charset="0"/>
              </a:rPr>
              <a:t>not easily distinguishable from the pre-harvest landscape.</a:t>
            </a:r>
          </a:p>
        </p:txBody>
      </p:sp>
      <p:sp>
        <p:nvSpPr>
          <p:cNvPr id="88069" name="Text Box 134"/>
          <p:cNvSpPr txBox="1">
            <a:spLocks noChangeArrowheads="1"/>
          </p:cNvSpPr>
          <p:nvPr/>
        </p:nvSpPr>
        <p:spPr bwMode="auto">
          <a:xfrm>
            <a:off x="971550" y="1773238"/>
            <a:ext cx="4321175" cy="701675"/>
          </a:xfrm>
          <a:prstGeom prst="rect">
            <a:avLst/>
          </a:prstGeom>
          <a:noFill/>
          <a:ln w="9525">
            <a:noFill/>
            <a:miter lim="800000"/>
            <a:headEnd/>
            <a:tailEnd/>
          </a:ln>
        </p:spPr>
        <p:txBody>
          <a:bodyPr>
            <a:spAutoFit/>
          </a:bodyPr>
          <a:lstStyle/>
          <a:p>
            <a:pPr>
              <a:spcBef>
                <a:spcPct val="50000"/>
              </a:spcBef>
            </a:pPr>
            <a:r>
              <a:rPr lang="en-CA">
                <a:solidFill>
                  <a:srgbClr val="FFFFFF"/>
                </a:solidFill>
                <a:latin typeface="Candara" pitchFamily="34" charset="0"/>
              </a:rPr>
              <a:t>Alteration, when assessed from a significant public viewpoint, is:</a:t>
            </a:r>
          </a:p>
        </p:txBody>
      </p:sp>
      <p:pic>
        <p:nvPicPr>
          <p:cNvPr id="88070" name="Picture 135" descr="Slide 26"/>
          <p:cNvPicPr>
            <a:picLocks noChangeAspect="1" noChangeArrowheads="1"/>
          </p:cNvPicPr>
          <p:nvPr/>
        </p:nvPicPr>
        <p:blipFill>
          <a:blip r:embed="rId2" cstate="print">
            <a:lum bright="6000"/>
          </a:blip>
          <a:srcRect/>
          <a:stretch>
            <a:fillRect/>
          </a:stretch>
        </p:blipFill>
        <p:spPr bwMode="auto">
          <a:xfrm>
            <a:off x="5256213" y="1557338"/>
            <a:ext cx="3203575" cy="2159000"/>
          </a:xfrm>
          <a:prstGeom prst="rect">
            <a:avLst/>
          </a:prstGeom>
          <a:noFill/>
          <a:ln w="9525">
            <a:solidFill>
              <a:srgbClr val="F1E719"/>
            </a:solidFill>
            <a:miter lim="800000"/>
            <a:headEnd/>
            <a:tailEnd/>
          </a:ln>
        </p:spPr>
      </p:pic>
      <p:pic>
        <p:nvPicPr>
          <p:cNvPr id="88071" name="Picture 79"/>
          <p:cNvPicPr>
            <a:picLocks noChangeAspect="1" noChangeArrowheads="1"/>
          </p:cNvPicPr>
          <p:nvPr/>
        </p:nvPicPr>
        <p:blipFill>
          <a:blip r:embed="rId3" cstate="print"/>
          <a:srcRect/>
          <a:stretch>
            <a:fillRect/>
          </a:stretch>
        </p:blipFill>
        <p:spPr bwMode="auto">
          <a:xfrm>
            <a:off x="7885113" y="5876925"/>
            <a:ext cx="914400" cy="781050"/>
          </a:xfrm>
          <a:prstGeom prst="rect">
            <a:avLst/>
          </a:prstGeom>
          <a:noFill/>
          <a:ln w="9525">
            <a:noFill/>
            <a:miter lim="800000"/>
            <a:headEnd/>
            <a:tailEnd/>
          </a:ln>
        </p:spPr>
      </p:pic>
      <p:sp>
        <p:nvSpPr>
          <p:cNvPr id="88072" name="TextBox 8"/>
          <p:cNvSpPr txBox="1">
            <a:spLocks noChangeArrowheads="1"/>
          </p:cNvSpPr>
          <p:nvPr/>
        </p:nvSpPr>
        <p:spPr bwMode="auto">
          <a:xfrm>
            <a:off x="971550" y="5013325"/>
            <a:ext cx="6048722" cy="461665"/>
          </a:xfrm>
          <a:prstGeom prst="rect">
            <a:avLst/>
          </a:prstGeom>
          <a:noFill/>
          <a:ln w="9525">
            <a:noFill/>
            <a:miter lim="800000"/>
            <a:headEnd/>
            <a:tailEnd/>
          </a:ln>
        </p:spPr>
        <p:txBody>
          <a:bodyPr wrap="square">
            <a:spAutoFit/>
          </a:bodyPr>
          <a:lstStyle/>
          <a:p>
            <a:r>
              <a:rPr lang="en-CA" dirty="0">
                <a:solidFill>
                  <a:srgbClr val="FFFF66"/>
                </a:solidFill>
                <a:latin typeface="Candara" pitchFamily="34" charset="0"/>
              </a:rPr>
              <a:t>Predicted by </a:t>
            </a:r>
            <a:r>
              <a:rPr lang="en-CA" sz="2400" dirty="0">
                <a:solidFill>
                  <a:schemeClr val="bg1"/>
                </a:solidFill>
                <a:latin typeface="Candara" pitchFamily="34" charset="0"/>
              </a:rPr>
              <a:t>0</a:t>
            </a:r>
            <a:r>
              <a:rPr lang="en-CA" dirty="0">
                <a:solidFill>
                  <a:schemeClr val="bg1"/>
                </a:solidFill>
                <a:latin typeface="Candara" pitchFamily="34" charset="0"/>
              </a:rPr>
              <a:t>%</a:t>
            </a:r>
            <a:r>
              <a:rPr lang="en-CA" dirty="0">
                <a:solidFill>
                  <a:srgbClr val="FFFF66"/>
                </a:solidFill>
                <a:latin typeface="Candara" pitchFamily="34" charset="0"/>
              </a:rPr>
              <a:t> alteration of </a:t>
            </a:r>
            <a:r>
              <a:rPr lang="en-CA" dirty="0" smtClean="0">
                <a:solidFill>
                  <a:srgbClr val="FFFF66"/>
                </a:solidFill>
                <a:latin typeface="Candara" pitchFamily="34" charset="0"/>
              </a:rPr>
              <a:t>perspective landform</a:t>
            </a:r>
            <a:r>
              <a:rPr lang="en-CA" dirty="0">
                <a:solidFill>
                  <a:srgbClr val="FFFF66"/>
                </a:solidFill>
                <a:latin typeface="Candara" pitchFamily="34" charset="0"/>
              </a:rPr>
              <a:t>.</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Text Box 2"/>
          <p:cNvSpPr txBox="1">
            <a:spLocks noChangeArrowheads="1"/>
          </p:cNvSpPr>
          <p:nvPr/>
        </p:nvSpPr>
        <p:spPr bwMode="auto">
          <a:xfrm>
            <a:off x="0" y="333375"/>
            <a:ext cx="9144000" cy="646113"/>
          </a:xfrm>
          <a:prstGeom prst="rect">
            <a:avLst/>
          </a:prstGeom>
          <a:noFill/>
          <a:ln w="9525">
            <a:noFill/>
            <a:miter lim="800000"/>
            <a:headEnd/>
            <a:tailEnd/>
          </a:ln>
          <a:effectLst/>
        </p:spPr>
        <p:txBody>
          <a:bodyPr>
            <a:spAutoFit/>
          </a:bodyPr>
          <a:lstStyle/>
          <a:p>
            <a:pPr algn="ctr">
              <a:spcBef>
                <a:spcPct val="50000"/>
              </a:spcBef>
              <a:defRPr/>
            </a:pPr>
            <a:r>
              <a:rPr lang="en-GB" sz="3600" b="1" dirty="0">
                <a:solidFill>
                  <a:srgbClr val="FFC000"/>
                </a:solidFill>
                <a:effectLst>
                  <a:outerShdw blurRad="38100" dist="38100" dir="2700000" algn="tl">
                    <a:srgbClr val="000000"/>
                  </a:outerShdw>
                </a:effectLst>
                <a:latin typeface="Times New Roman" pitchFamily="18" charset="0"/>
              </a:rPr>
              <a:t>Visual Quality Objectives</a:t>
            </a:r>
          </a:p>
        </p:txBody>
      </p:sp>
      <p:pic>
        <p:nvPicPr>
          <p:cNvPr id="89091" name="Picture 76" descr="Slide 49"/>
          <p:cNvPicPr>
            <a:picLocks noChangeAspect="1" noChangeArrowheads="1"/>
          </p:cNvPicPr>
          <p:nvPr/>
        </p:nvPicPr>
        <p:blipFill>
          <a:blip r:embed="rId2" cstate="print">
            <a:lum bright="6000"/>
          </a:blip>
          <a:srcRect/>
          <a:stretch>
            <a:fillRect/>
          </a:stretch>
        </p:blipFill>
        <p:spPr bwMode="auto">
          <a:xfrm>
            <a:off x="5148263" y="3616325"/>
            <a:ext cx="3067050" cy="2049463"/>
          </a:xfrm>
          <a:prstGeom prst="rect">
            <a:avLst/>
          </a:prstGeom>
          <a:noFill/>
          <a:ln w="9525">
            <a:solidFill>
              <a:srgbClr val="F1E719"/>
            </a:solidFill>
            <a:miter lim="800000"/>
            <a:headEnd/>
            <a:tailEnd/>
          </a:ln>
        </p:spPr>
      </p:pic>
      <p:sp>
        <p:nvSpPr>
          <p:cNvPr id="89092" name="Text Box 77"/>
          <p:cNvSpPr txBox="1">
            <a:spLocks noChangeArrowheads="1"/>
          </p:cNvSpPr>
          <p:nvPr/>
        </p:nvSpPr>
        <p:spPr bwMode="auto">
          <a:xfrm>
            <a:off x="611188" y="1268413"/>
            <a:ext cx="2519362" cy="523875"/>
          </a:xfrm>
          <a:prstGeom prst="rect">
            <a:avLst/>
          </a:prstGeom>
          <a:noFill/>
          <a:ln w="9525">
            <a:noFill/>
            <a:miter lim="800000"/>
            <a:headEnd/>
            <a:tailEnd/>
          </a:ln>
        </p:spPr>
        <p:txBody>
          <a:bodyPr>
            <a:spAutoFit/>
          </a:bodyPr>
          <a:lstStyle/>
          <a:p>
            <a:pPr algn="ctr">
              <a:spcBef>
                <a:spcPct val="50000"/>
              </a:spcBef>
            </a:pPr>
            <a:r>
              <a:rPr lang="en-CA" sz="2800" b="1">
                <a:solidFill>
                  <a:srgbClr val="FFC000"/>
                </a:solidFill>
                <a:latin typeface="Candara" pitchFamily="34" charset="0"/>
              </a:rPr>
              <a:t>Retention:</a:t>
            </a:r>
          </a:p>
        </p:txBody>
      </p:sp>
      <p:sp>
        <p:nvSpPr>
          <p:cNvPr id="89093" name="Text Box 79"/>
          <p:cNvSpPr txBox="1">
            <a:spLocks noChangeArrowheads="1"/>
          </p:cNvSpPr>
          <p:nvPr/>
        </p:nvSpPr>
        <p:spPr bwMode="auto">
          <a:xfrm>
            <a:off x="1058863" y="1744663"/>
            <a:ext cx="4103687" cy="2073275"/>
          </a:xfrm>
          <a:prstGeom prst="rect">
            <a:avLst/>
          </a:prstGeom>
          <a:noFill/>
          <a:ln w="9525">
            <a:noFill/>
            <a:miter lim="800000"/>
            <a:headEnd/>
            <a:tailEnd/>
          </a:ln>
        </p:spPr>
        <p:txBody>
          <a:bodyPr>
            <a:spAutoFit/>
          </a:bodyPr>
          <a:lstStyle/>
          <a:p>
            <a:pPr>
              <a:spcBef>
                <a:spcPct val="50000"/>
              </a:spcBef>
            </a:pPr>
            <a:r>
              <a:rPr lang="en-CA">
                <a:solidFill>
                  <a:srgbClr val="FFFFFF"/>
                </a:solidFill>
                <a:latin typeface="Candara" pitchFamily="34" charset="0"/>
              </a:rPr>
              <a:t>Alteration, when assessed from a significant public viewpoint, is:</a:t>
            </a:r>
          </a:p>
          <a:p>
            <a:pPr>
              <a:spcBef>
                <a:spcPct val="50000"/>
              </a:spcBef>
            </a:pPr>
            <a:r>
              <a:rPr lang="en-CA">
                <a:solidFill>
                  <a:srgbClr val="FFFFFF"/>
                </a:solidFill>
                <a:latin typeface="Candara" pitchFamily="34" charset="0"/>
              </a:rPr>
              <a:t>(i) difficult to see, </a:t>
            </a:r>
          </a:p>
          <a:p>
            <a:pPr>
              <a:spcBef>
                <a:spcPct val="50000"/>
              </a:spcBef>
            </a:pPr>
            <a:r>
              <a:rPr lang="en-CA">
                <a:solidFill>
                  <a:srgbClr val="FFFFFF"/>
                </a:solidFill>
                <a:latin typeface="Candara" pitchFamily="34" charset="0"/>
              </a:rPr>
              <a:t>(ii) small in scale, and </a:t>
            </a:r>
          </a:p>
          <a:p>
            <a:pPr>
              <a:spcBef>
                <a:spcPct val="50000"/>
              </a:spcBef>
            </a:pPr>
            <a:r>
              <a:rPr lang="en-CA">
                <a:solidFill>
                  <a:srgbClr val="FFFFFF"/>
                </a:solidFill>
                <a:latin typeface="Candara" pitchFamily="34" charset="0"/>
              </a:rPr>
              <a:t>(iii) natural in appearance.</a:t>
            </a:r>
          </a:p>
        </p:txBody>
      </p:sp>
      <p:pic>
        <p:nvPicPr>
          <p:cNvPr id="89094" name="Picture 80" descr="Slide 63"/>
          <p:cNvPicPr>
            <a:picLocks noChangeAspect="1" noChangeArrowheads="1"/>
          </p:cNvPicPr>
          <p:nvPr/>
        </p:nvPicPr>
        <p:blipFill>
          <a:blip r:embed="rId3" cstate="print"/>
          <a:srcRect/>
          <a:stretch>
            <a:fillRect/>
          </a:stretch>
        </p:blipFill>
        <p:spPr bwMode="auto">
          <a:xfrm>
            <a:off x="5176838" y="1300163"/>
            <a:ext cx="3024187" cy="2032000"/>
          </a:xfrm>
          <a:prstGeom prst="rect">
            <a:avLst/>
          </a:prstGeom>
          <a:noFill/>
          <a:ln w="9525">
            <a:solidFill>
              <a:srgbClr val="F1E719"/>
            </a:solidFill>
            <a:miter lim="800000"/>
            <a:headEnd/>
            <a:tailEnd/>
          </a:ln>
        </p:spPr>
      </p:pic>
      <p:sp>
        <p:nvSpPr>
          <p:cNvPr id="89095" name="Text Box 81"/>
          <p:cNvSpPr txBox="1">
            <a:spLocks noChangeArrowheads="1"/>
          </p:cNvSpPr>
          <p:nvPr/>
        </p:nvSpPr>
        <p:spPr bwMode="auto">
          <a:xfrm>
            <a:off x="7594600" y="3033713"/>
            <a:ext cx="649288"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0.3%</a:t>
            </a:r>
          </a:p>
        </p:txBody>
      </p:sp>
      <p:sp>
        <p:nvSpPr>
          <p:cNvPr id="89096" name="Text Box 82"/>
          <p:cNvSpPr txBox="1">
            <a:spLocks noChangeArrowheads="1"/>
          </p:cNvSpPr>
          <p:nvPr/>
        </p:nvSpPr>
        <p:spPr bwMode="auto">
          <a:xfrm>
            <a:off x="7623175" y="5335588"/>
            <a:ext cx="720725"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0.9%</a:t>
            </a:r>
          </a:p>
        </p:txBody>
      </p:sp>
      <p:pic>
        <p:nvPicPr>
          <p:cNvPr id="89097" name="Picture 79"/>
          <p:cNvPicPr>
            <a:picLocks noChangeAspect="1" noChangeArrowheads="1"/>
          </p:cNvPicPr>
          <p:nvPr/>
        </p:nvPicPr>
        <p:blipFill>
          <a:blip r:embed="rId4" cstate="print"/>
          <a:srcRect/>
          <a:stretch>
            <a:fillRect/>
          </a:stretch>
        </p:blipFill>
        <p:spPr bwMode="auto">
          <a:xfrm>
            <a:off x="7885113" y="5876925"/>
            <a:ext cx="914400" cy="781050"/>
          </a:xfrm>
          <a:prstGeom prst="rect">
            <a:avLst/>
          </a:prstGeom>
          <a:noFill/>
          <a:ln w="9525">
            <a:noFill/>
            <a:miter lim="800000"/>
            <a:headEnd/>
            <a:tailEnd/>
          </a:ln>
        </p:spPr>
      </p:pic>
      <p:sp>
        <p:nvSpPr>
          <p:cNvPr id="89098" name="Text Box 170"/>
          <p:cNvSpPr txBox="1">
            <a:spLocks noChangeArrowheads="1"/>
          </p:cNvSpPr>
          <p:nvPr/>
        </p:nvSpPr>
        <p:spPr bwMode="auto">
          <a:xfrm>
            <a:off x="971550" y="5300663"/>
            <a:ext cx="3600450" cy="707886"/>
          </a:xfrm>
          <a:prstGeom prst="rect">
            <a:avLst/>
          </a:prstGeom>
          <a:noFill/>
          <a:ln w="9525">
            <a:noFill/>
            <a:miter lim="800000"/>
            <a:headEnd/>
            <a:tailEnd/>
          </a:ln>
        </p:spPr>
        <p:txBody>
          <a:bodyPr wrap="square">
            <a:spAutoFit/>
          </a:bodyPr>
          <a:lstStyle/>
          <a:p>
            <a:pPr>
              <a:spcBef>
                <a:spcPct val="50000"/>
              </a:spcBef>
            </a:pPr>
            <a:r>
              <a:rPr lang="en-CA" b="1" dirty="0">
                <a:solidFill>
                  <a:srgbClr val="FFFF66"/>
                </a:solidFill>
                <a:latin typeface="Candara" pitchFamily="34" charset="0"/>
              </a:rPr>
              <a:t>Predicted by </a:t>
            </a:r>
            <a:r>
              <a:rPr lang="en-CA" b="1" dirty="0">
                <a:solidFill>
                  <a:schemeClr val="bg1"/>
                </a:solidFill>
                <a:latin typeface="Candara" pitchFamily="34" charset="0"/>
              </a:rPr>
              <a:t>0 - 1.5% </a:t>
            </a:r>
            <a:r>
              <a:rPr lang="en-CA" b="1" dirty="0" smtClean="0">
                <a:solidFill>
                  <a:srgbClr val="FFFF66"/>
                </a:solidFill>
                <a:latin typeface="Candara" pitchFamily="34" charset="0"/>
              </a:rPr>
              <a:t>alteration of  perspective landform</a:t>
            </a:r>
            <a:endParaRPr lang="en-CA" b="1" dirty="0">
              <a:solidFill>
                <a:srgbClr val="FFFF66"/>
              </a:solidFill>
              <a:latin typeface="Candara" pitchFamily="34" charset="0"/>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Text Box 2"/>
          <p:cNvSpPr txBox="1">
            <a:spLocks noChangeArrowheads="1"/>
          </p:cNvSpPr>
          <p:nvPr/>
        </p:nvSpPr>
        <p:spPr bwMode="auto">
          <a:xfrm>
            <a:off x="0" y="333375"/>
            <a:ext cx="9144000" cy="584200"/>
          </a:xfrm>
          <a:prstGeom prst="rect">
            <a:avLst/>
          </a:prstGeom>
          <a:noFill/>
          <a:ln w="9525">
            <a:noFill/>
            <a:miter lim="800000"/>
            <a:headEnd/>
            <a:tailEnd/>
          </a:ln>
          <a:effectLst/>
        </p:spPr>
        <p:txBody>
          <a:bodyPr>
            <a:spAutoFit/>
          </a:bodyPr>
          <a:lstStyle/>
          <a:p>
            <a:pPr algn="ctr">
              <a:spcBef>
                <a:spcPct val="50000"/>
              </a:spcBef>
              <a:defRPr/>
            </a:pPr>
            <a:r>
              <a:rPr lang="en-GB" sz="3200" b="1" dirty="0">
                <a:solidFill>
                  <a:srgbClr val="FFC000"/>
                </a:solidFill>
                <a:effectLst>
                  <a:outerShdw blurRad="38100" dist="38100" dir="2700000" algn="tl">
                    <a:srgbClr val="000000"/>
                  </a:outerShdw>
                </a:effectLst>
                <a:latin typeface="Times New Roman" pitchFamily="18" charset="0"/>
              </a:rPr>
              <a:t>Visual Quality Objectives</a:t>
            </a:r>
          </a:p>
        </p:txBody>
      </p:sp>
      <p:sp>
        <p:nvSpPr>
          <p:cNvPr id="90115" name="Text Box 77"/>
          <p:cNvSpPr txBox="1">
            <a:spLocks noChangeArrowheads="1"/>
          </p:cNvSpPr>
          <p:nvPr/>
        </p:nvSpPr>
        <p:spPr bwMode="auto">
          <a:xfrm>
            <a:off x="1116013" y="1268413"/>
            <a:ext cx="4248150" cy="457200"/>
          </a:xfrm>
          <a:prstGeom prst="rect">
            <a:avLst/>
          </a:prstGeom>
          <a:noFill/>
          <a:ln w="9525">
            <a:noFill/>
            <a:miter lim="800000"/>
            <a:headEnd/>
            <a:tailEnd/>
          </a:ln>
        </p:spPr>
        <p:txBody>
          <a:bodyPr>
            <a:spAutoFit/>
          </a:bodyPr>
          <a:lstStyle/>
          <a:p>
            <a:pPr>
              <a:spcBef>
                <a:spcPct val="50000"/>
              </a:spcBef>
            </a:pPr>
            <a:r>
              <a:rPr lang="en-CA" sz="2400" b="1">
                <a:solidFill>
                  <a:srgbClr val="FFC000"/>
                </a:solidFill>
                <a:latin typeface="Candara" pitchFamily="34" charset="0"/>
              </a:rPr>
              <a:t>Partial Retention:</a:t>
            </a:r>
          </a:p>
        </p:txBody>
      </p:sp>
      <p:sp>
        <p:nvSpPr>
          <p:cNvPr id="90116" name="Text Box 79"/>
          <p:cNvSpPr txBox="1">
            <a:spLocks noChangeArrowheads="1"/>
          </p:cNvSpPr>
          <p:nvPr/>
        </p:nvSpPr>
        <p:spPr bwMode="auto">
          <a:xfrm>
            <a:off x="1116013" y="1916113"/>
            <a:ext cx="4032250" cy="2530475"/>
          </a:xfrm>
          <a:prstGeom prst="rect">
            <a:avLst/>
          </a:prstGeom>
          <a:noFill/>
          <a:ln w="9525">
            <a:noFill/>
            <a:miter lim="800000"/>
            <a:headEnd/>
            <a:tailEnd/>
          </a:ln>
        </p:spPr>
        <p:txBody>
          <a:bodyPr>
            <a:spAutoFit/>
          </a:bodyPr>
          <a:lstStyle/>
          <a:p>
            <a:pPr>
              <a:spcBef>
                <a:spcPct val="50000"/>
              </a:spcBef>
            </a:pPr>
            <a:r>
              <a:rPr lang="en-CA" dirty="0">
                <a:solidFill>
                  <a:srgbClr val="FFFFFF"/>
                </a:solidFill>
                <a:latin typeface="Candara" pitchFamily="34" charset="0"/>
              </a:rPr>
              <a:t>Alteration, when assessed from a significant public viewpoint, is </a:t>
            </a:r>
          </a:p>
          <a:p>
            <a:pPr>
              <a:spcBef>
                <a:spcPct val="50000"/>
              </a:spcBef>
            </a:pPr>
            <a:r>
              <a:rPr lang="en-CA" dirty="0">
                <a:solidFill>
                  <a:srgbClr val="FFFFFF"/>
                </a:solidFill>
                <a:latin typeface="Candara" pitchFamily="34" charset="0"/>
              </a:rPr>
              <a:t>(</a:t>
            </a:r>
            <a:r>
              <a:rPr lang="en-CA" dirty="0" err="1">
                <a:solidFill>
                  <a:srgbClr val="FFFFFF"/>
                </a:solidFill>
                <a:latin typeface="Candara" pitchFamily="34" charset="0"/>
              </a:rPr>
              <a:t>i</a:t>
            </a:r>
            <a:r>
              <a:rPr lang="en-CA" dirty="0">
                <a:solidFill>
                  <a:srgbClr val="FFFFFF"/>
                </a:solidFill>
                <a:latin typeface="Candara" pitchFamily="34" charset="0"/>
              </a:rPr>
              <a:t>) easy to see, </a:t>
            </a:r>
          </a:p>
          <a:p>
            <a:pPr>
              <a:spcBef>
                <a:spcPct val="50000"/>
              </a:spcBef>
            </a:pPr>
            <a:r>
              <a:rPr lang="en-CA" dirty="0">
                <a:solidFill>
                  <a:srgbClr val="FFFFFF"/>
                </a:solidFill>
                <a:latin typeface="Candara" pitchFamily="34" charset="0"/>
              </a:rPr>
              <a:t>(ii) small to medium in scale, and </a:t>
            </a:r>
          </a:p>
          <a:p>
            <a:pPr>
              <a:spcBef>
                <a:spcPct val="50000"/>
              </a:spcBef>
            </a:pPr>
            <a:r>
              <a:rPr lang="en-CA" dirty="0">
                <a:solidFill>
                  <a:srgbClr val="FFFFFF"/>
                </a:solidFill>
                <a:latin typeface="Candara" pitchFamily="34" charset="0"/>
              </a:rPr>
              <a:t>(iii) natural and </a:t>
            </a:r>
            <a:r>
              <a:rPr lang="en-CA" u="sng" dirty="0">
                <a:solidFill>
                  <a:srgbClr val="FFFFFF"/>
                </a:solidFill>
                <a:latin typeface="Candara" pitchFamily="34" charset="0"/>
              </a:rPr>
              <a:t>not</a:t>
            </a:r>
            <a:r>
              <a:rPr lang="en-CA" dirty="0">
                <a:solidFill>
                  <a:srgbClr val="FFFFFF"/>
                </a:solidFill>
                <a:latin typeface="Candara" pitchFamily="34" charset="0"/>
              </a:rPr>
              <a:t> rectilinear or     </a:t>
            </a:r>
          </a:p>
          <a:p>
            <a:pPr>
              <a:spcBef>
                <a:spcPct val="50000"/>
              </a:spcBef>
            </a:pPr>
            <a:r>
              <a:rPr lang="en-CA" dirty="0">
                <a:solidFill>
                  <a:srgbClr val="FFFFFF"/>
                </a:solidFill>
                <a:latin typeface="Candara" pitchFamily="34" charset="0"/>
              </a:rPr>
              <a:t>     geometric in shape.</a:t>
            </a:r>
          </a:p>
        </p:txBody>
      </p:sp>
      <p:pic>
        <p:nvPicPr>
          <p:cNvPr id="90117" name="Picture 80" descr="027"/>
          <p:cNvPicPr>
            <a:picLocks noChangeAspect="1" noChangeArrowheads="1"/>
          </p:cNvPicPr>
          <p:nvPr/>
        </p:nvPicPr>
        <p:blipFill>
          <a:blip r:embed="rId3" cstate="print"/>
          <a:srcRect/>
          <a:stretch>
            <a:fillRect/>
          </a:stretch>
        </p:blipFill>
        <p:spPr bwMode="auto">
          <a:xfrm>
            <a:off x="5162550" y="3633788"/>
            <a:ext cx="3024188" cy="2012950"/>
          </a:xfrm>
          <a:prstGeom prst="rect">
            <a:avLst/>
          </a:prstGeom>
          <a:noFill/>
          <a:ln w="9525">
            <a:solidFill>
              <a:srgbClr val="F1E719"/>
            </a:solidFill>
            <a:miter lim="800000"/>
            <a:headEnd/>
            <a:tailEnd/>
          </a:ln>
        </p:spPr>
      </p:pic>
      <p:pic>
        <p:nvPicPr>
          <p:cNvPr id="90118" name="Picture 81" descr="Slide 17"/>
          <p:cNvPicPr>
            <a:picLocks noChangeAspect="1" noChangeArrowheads="1"/>
          </p:cNvPicPr>
          <p:nvPr/>
        </p:nvPicPr>
        <p:blipFill>
          <a:blip r:embed="rId4" cstate="print">
            <a:lum bright="6000"/>
          </a:blip>
          <a:srcRect/>
          <a:stretch>
            <a:fillRect/>
          </a:stretch>
        </p:blipFill>
        <p:spPr bwMode="auto">
          <a:xfrm>
            <a:off x="5148263" y="1268413"/>
            <a:ext cx="3035300" cy="2068512"/>
          </a:xfrm>
          <a:prstGeom prst="rect">
            <a:avLst/>
          </a:prstGeom>
          <a:noFill/>
          <a:ln w="9525">
            <a:solidFill>
              <a:srgbClr val="F1E719"/>
            </a:solidFill>
            <a:miter lim="800000"/>
            <a:headEnd/>
            <a:tailEnd/>
          </a:ln>
        </p:spPr>
      </p:pic>
      <p:sp>
        <p:nvSpPr>
          <p:cNvPr id="90119" name="Text Box 82"/>
          <p:cNvSpPr txBox="1">
            <a:spLocks noChangeArrowheads="1"/>
          </p:cNvSpPr>
          <p:nvPr/>
        </p:nvSpPr>
        <p:spPr bwMode="auto">
          <a:xfrm>
            <a:off x="7566025" y="3038475"/>
            <a:ext cx="649288"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3.1%</a:t>
            </a:r>
          </a:p>
        </p:txBody>
      </p:sp>
      <p:sp>
        <p:nvSpPr>
          <p:cNvPr id="90120" name="Text Box 83"/>
          <p:cNvSpPr txBox="1">
            <a:spLocks noChangeArrowheads="1"/>
          </p:cNvSpPr>
          <p:nvPr/>
        </p:nvSpPr>
        <p:spPr bwMode="auto">
          <a:xfrm>
            <a:off x="7566025" y="5338763"/>
            <a:ext cx="692150"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5.3%</a:t>
            </a:r>
          </a:p>
        </p:txBody>
      </p:sp>
      <p:pic>
        <p:nvPicPr>
          <p:cNvPr id="90121" name="Picture 79"/>
          <p:cNvPicPr>
            <a:picLocks noChangeAspect="1" noChangeArrowheads="1"/>
          </p:cNvPicPr>
          <p:nvPr/>
        </p:nvPicPr>
        <p:blipFill>
          <a:blip r:embed="rId5" cstate="print"/>
          <a:srcRect/>
          <a:stretch>
            <a:fillRect/>
          </a:stretch>
        </p:blipFill>
        <p:spPr bwMode="auto">
          <a:xfrm>
            <a:off x="8054123" y="6021287"/>
            <a:ext cx="745390" cy="636687"/>
          </a:xfrm>
          <a:prstGeom prst="rect">
            <a:avLst/>
          </a:prstGeom>
          <a:noFill/>
          <a:ln w="9525">
            <a:noFill/>
            <a:miter lim="800000"/>
            <a:headEnd/>
            <a:tailEnd/>
          </a:ln>
        </p:spPr>
      </p:pic>
      <p:sp>
        <p:nvSpPr>
          <p:cNvPr id="90122" name="Text Box 158"/>
          <p:cNvSpPr txBox="1">
            <a:spLocks noChangeArrowheads="1"/>
          </p:cNvSpPr>
          <p:nvPr/>
        </p:nvSpPr>
        <p:spPr bwMode="auto">
          <a:xfrm>
            <a:off x="900113" y="5445125"/>
            <a:ext cx="3886200" cy="862013"/>
          </a:xfrm>
          <a:prstGeom prst="rect">
            <a:avLst/>
          </a:prstGeom>
          <a:noFill/>
          <a:ln w="9525">
            <a:noFill/>
            <a:miter lim="800000"/>
            <a:headEnd/>
            <a:tailEnd/>
          </a:ln>
        </p:spPr>
        <p:txBody>
          <a:bodyPr>
            <a:spAutoFit/>
          </a:bodyPr>
          <a:lstStyle/>
          <a:p>
            <a:pPr>
              <a:spcBef>
                <a:spcPct val="50000"/>
              </a:spcBef>
            </a:pPr>
            <a:r>
              <a:rPr lang="en-CA" b="1">
                <a:solidFill>
                  <a:srgbClr val="FFFF66"/>
                </a:solidFill>
                <a:latin typeface="Candara" pitchFamily="34" charset="0"/>
              </a:rPr>
              <a:t>Predicted by </a:t>
            </a:r>
            <a:r>
              <a:rPr lang="en-CA" b="1">
                <a:solidFill>
                  <a:schemeClr val="bg1"/>
                </a:solidFill>
                <a:latin typeface="Candara" pitchFamily="34" charset="0"/>
              </a:rPr>
              <a:t>1.6 - 7.0% </a:t>
            </a:r>
            <a:r>
              <a:rPr lang="en-CA" b="1">
                <a:solidFill>
                  <a:srgbClr val="FFFF66"/>
                </a:solidFill>
                <a:latin typeface="Candara" pitchFamily="34" charset="0"/>
              </a:rPr>
              <a:t>alteration</a:t>
            </a:r>
          </a:p>
          <a:p>
            <a:pPr>
              <a:spcBef>
                <a:spcPct val="50000"/>
              </a:spcBef>
            </a:pPr>
            <a:r>
              <a:rPr lang="en-CA" b="1">
                <a:solidFill>
                  <a:srgbClr val="FFFF66"/>
                </a:solidFill>
                <a:latin typeface="Candara" pitchFamily="34" charset="0"/>
              </a:rPr>
              <a:t>of landform in perspective.</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Text Box 2"/>
          <p:cNvSpPr txBox="1">
            <a:spLocks noChangeArrowheads="1"/>
          </p:cNvSpPr>
          <p:nvPr/>
        </p:nvSpPr>
        <p:spPr bwMode="auto">
          <a:xfrm>
            <a:off x="0" y="333375"/>
            <a:ext cx="9144000" cy="584200"/>
          </a:xfrm>
          <a:prstGeom prst="rect">
            <a:avLst/>
          </a:prstGeom>
          <a:noFill/>
          <a:ln w="9525">
            <a:noFill/>
            <a:miter lim="800000"/>
            <a:headEnd/>
            <a:tailEnd/>
          </a:ln>
          <a:effectLst/>
        </p:spPr>
        <p:txBody>
          <a:bodyPr>
            <a:spAutoFit/>
          </a:bodyPr>
          <a:lstStyle/>
          <a:p>
            <a:pPr algn="ctr">
              <a:spcBef>
                <a:spcPct val="50000"/>
              </a:spcBef>
              <a:defRPr/>
            </a:pPr>
            <a:r>
              <a:rPr lang="en-GB" sz="3200" b="1" dirty="0">
                <a:solidFill>
                  <a:srgbClr val="FFC000"/>
                </a:solidFill>
                <a:effectLst>
                  <a:outerShdw blurRad="38100" dist="38100" dir="2700000" algn="tl">
                    <a:srgbClr val="000000"/>
                  </a:outerShdw>
                </a:effectLst>
                <a:latin typeface="Times New Roman" pitchFamily="18" charset="0"/>
              </a:rPr>
              <a:t>Visual Quality Objectives</a:t>
            </a:r>
          </a:p>
        </p:txBody>
      </p:sp>
      <p:sp>
        <p:nvSpPr>
          <p:cNvPr id="91139" name="Text Box 76"/>
          <p:cNvSpPr txBox="1">
            <a:spLocks noChangeArrowheads="1"/>
          </p:cNvSpPr>
          <p:nvPr/>
        </p:nvSpPr>
        <p:spPr bwMode="auto">
          <a:xfrm>
            <a:off x="1116013" y="1268413"/>
            <a:ext cx="4248150" cy="457200"/>
          </a:xfrm>
          <a:prstGeom prst="rect">
            <a:avLst/>
          </a:prstGeom>
          <a:noFill/>
          <a:ln w="9525">
            <a:noFill/>
            <a:miter lim="800000"/>
            <a:headEnd/>
            <a:tailEnd/>
          </a:ln>
        </p:spPr>
        <p:txBody>
          <a:bodyPr>
            <a:spAutoFit/>
          </a:bodyPr>
          <a:lstStyle/>
          <a:p>
            <a:pPr>
              <a:spcBef>
                <a:spcPct val="50000"/>
              </a:spcBef>
            </a:pPr>
            <a:r>
              <a:rPr lang="en-CA" sz="2400" b="1">
                <a:solidFill>
                  <a:srgbClr val="FFC000"/>
                </a:solidFill>
                <a:latin typeface="Candara" pitchFamily="34" charset="0"/>
              </a:rPr>
              <a:t>Modification:</a:t>
            </a:r>
          </a:p>
        </p:txBody>
      </p:sp>
      <p:sp>
        <p:nvSpPr>
          <p:cNvPr id="91140" name="Text Box 80"/>
          <p:cNvSpPr txBox="1">
            <a:spLocks noChangeArrowheads="1"/>
          </p:cNvSpPr>
          <p:nvPr/>
        </p:nvSpPr>
        <p:spPr bwMode="auto">
          <a:xfrm>
            <a:off x="1085850" y="2708275"/>
            <a:ext cx="3557588" cy="2073275"/>
          </a:xfrm>
          <a:prstGeom prst="rect">
            <a:avLst/>
          </a:prstGeom>
          <a:noFill/>
          <a:ln w="9525">
            <a:noFill/>
            <a:miter lim="800000"/>
            <a:headEnd/>
            <a:tailEnd/>
          </a:ln>
        </p:spPr>
        <p:txBody>
          <a:bodyPr>
            <a:spAutoFit/>
          </a:bodyPr>
          <a:lstStyle/>
          <a:p>
            <a:pPr marL="371475" indent="-371475">
              <a:spcBef>
                <a:spcPct val="50000"/>
              </a:spcBef>
              <a:buFontTx/>
              <a:buAutoNum type="romanLcParenBoth"/>
            </a:pPr>
            <a:r>
              <a:rPr lang="en-CA">
                <a:solidFill>
                  <a:srgbClr val="FFFFFF"/>
                </a:solidFill>
                <a:latin typeface="Candara" pitchFamily="34" charset="0"/>
              </a:rPr>
              <a:t>is very easy to see, and </a:t>
            </a:r>
          </a:p>
          <a:p>
            <a:pPr marL="371475" indent="-371475">
              <a:spcBef>
                <a:spcPct val="50000"/>
              </a:spcBef>
              <a:buFontTx/>
              <a:buAutoNum type="romanLcParenBoth"/>
            </a:pPr>
            <a:r>
              <a:rPr lang="en-CA">
                <a:solidFill>
                  <a:srgbClr val="FFFFFF"/>
                </a:solidFill>
                <a:latin typeface="Candara" pitchFamily="34" charset="0"/>
              </a:rPr>
              <a:t>is (A) large in scale and    natural in its appearance, or (B) small to medium in scale but with some angular characteristics.</a:t>
            </a:r>
          </a:p>
        </p:txBody>
      </p:sp>
      <p:sp>
        <p:nvSpPr>
          <p:cNvPr id="91141" name="Text Box 81"/>
          <p:cNvSpPr txBox="1">
            <a:spLocks noChangeArrowheads="1"/>
          </p:cNvSpPr>
          <p:nvPr/>
        </p:nvSpPr>
        <p:spPr bwMode="auto">
          <a:xfrm>
            <a:off x="1101725" y="1758950"/>
            <a:ext cx="3455988" cy="1006475"/>
          </a:xfrm>
          <a:prstGeom prst="rect">
            <a:avLst/>
          </a:prstGeom>
          <a:noFill/>
          <a:ln w="9525">
            <a:noFill/>
            <a:miter lim="800000"/>
            <a:headEnd/>
            <a:tailEnd/>
          </a:ln>
        </p:spPr>
        <p:txBody>
          <a:bodyPr>
            <a:spAutoFit/>
          </a:bodyPr>
          <a:lstStyle/>
          <a:p>
            <a:pPr>
              <a:spcBef>
                <a:spcPct val="50000"/>
              </a:spcBef>
            </a:pPr>
            <a:r>
              <a:rPr lang="en-CA">
                <a:solidFill>
                  <a:srgbClr val="FFFFFF"/>
                </a:solidFill>
                <a:latin typeface="Candara" pitchFamily="34" charset="0"/>
              </a:rPr>
              <a:t>Alteration, when assessed from a significant public viewpoint, is</a:t>
            </a:r>
          </a:p>
        </p:txBody>
      </p:sp>
      <p:pic>
        <p:nvPicPr>
          <p:cNvPr id="91142" name="Picture 82" descr="VR-0110"/>
          <p:cNvPicPr>
            <a:picLocks noChangeAspect="1" noChangeArrowheads="1"/>
          </p:cNvPicPr>
          <p:nvPr/>
        </p:nvPicPr>
        <p:blipFill>
          <a:blip r:embed="rId2" cstate="print">
            <a:lum bright="12000"/>
          </a:blip>
          <a:srcRect/>
          <a:stretch>
            <a:fillRect/>
          </a:stretch>
        </p:blipFill>
        <p:spPr bwMode="auto">
          <a:xfrm>
            <a:off x="5162550" y="1327150"/>
            <a:ext cx="3025775" cy="2024063"/>
          </a:xfrm>
          <a:prstGeom prst="rect">
            <a:avLst/>
          </a:prstGeom>
          <a:noFill/>
          <a:ln w="9525">
            <a:solidFill>
              <a:srgbClr val="F1E719"/>
            </a:solidFill>
            <a:miter lim="800000"/>
            <a:headEnd/>
            <a:tailEnd/>
          </a:ln>
        </p:spPr>
      </p:pic>
      <p:pic>
        <p:nvPicPr>
          <p:cNvPr id="91143" name="Picture 84" descr="Slide 07"/>
          <p:cNvPicPr>
            <a:picLocks noChangeAspect="1" noChangeArrowheads="1"/>
          </p:cNvPicPr>
          <p:nvPr/>
        </p:nvPicPr>
        <p:blipFill>
          <a:blip r:embed="rId3" cstate="print"/>
          <a:srcRect/>
          <a:stretch>
            <a:fillRect/>
          </a:stretch>
        </p:blipFill>
        <p:spPr bwMode="auto">
          <a:xfrm>
            <a:off x="5148263" y="3635375"/>
            <a:ext cx="3024187" cy="1997075"/>
          </a:xfrm>
          <a:prstGeom prst="rect">
            <a:avLst/>
          </a:prstGeom>
          <a:noFill/>
          <a:ln w="9525">
            <a:solidFill>
              <a:srgbClr val="F1E719"/>
            </a:solidFill>
            <a:miter lim="800000"/>
            <a:headEnd/>
            <a:tailEnd/>
          </a:ln>
        </p:spPr>
      </p:pic>
      <p:sp>
        <p:nvSpPr>
          <p:cNvPr id="91144" name="Text Box 85"/>
          <p:cNvSpPr txBox="1">
            <a:spLocks noChangeArrowheads="1"/>
          </p:cNvSpPr>
          <p:nvPr/>
        </p:nvSpPr>
        <p:spPr bwMode="auto">
          <a:xfrm>
            <a:off x="7551738" y="5243513"/>
            <a:ext cx="720725"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7.3%</a:t>
            </a:r>
          </a:p>
        </p:txBody>
      </p:sp>
      <p:sp>
        <p:nvSpPr>
          <p:cNvPr id="91145" name="Text Box 86"/>
          <p:cNvSpPr txBox="1">
            <a:spLocks noChangeArrowheads="1"/>
          </p:cNvSpPr>
          <p:nvPr/>
        </p:nvSpPr>
        <p:spPr bwMode="auto">
          <a:xfrm>
            <a:off x="7553325" y="3054350"/>
            <a:ext cx="649288"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5.9%</a:t>
            </a:r>
          </a:p>
        </p:txBody>
      </p:sp>
      <p:pic>
        <p:nvPicPr>
          <p:cNvPr id="91146" name="Picture 79"/>
          <p:cNvPicPr>
            <a:picLocks noChangeAspect="1" noChangeArrowheads="1"/>
          </p:cNvPicPr>
          <p:nvPr/>
        </p:nvPicPr>
        <p:blipFill>
          <a:blip r:embed="rId4" cstate="print"/>
          <a:srcRect/>
          <a:stretch>
            <a:fillRect/>
          </a:stretch>
        </p:blipFill>
        <p:spPr bwMode="auto">
          <a:xfrm>
            <a:off x="8138425" y="6093295"/>
            <a:ext cx="661088" cy="564679"/>
          </a:xfrm>
          <a:prstGeom prst="rect">
            <a:avLst/>
          </a:prstGeom>
          <a:noFill/>
          <a:ln w="9525">
            <a:noFill/>
            <a:miter lim="800000"/>
            <a:headEnd/>
            <a:tailEnd/>
          </a:ln>
        </p:spPr>
      </p:pic>
      <p:sp>
        <p:nvSpPr>
          <p:cNvPr id="91147" name="Text Box 159"/>
          <p:cNvSpPr txBox="1">
            <a:spLocks noChangeArrowheads="1"/>
          </p:cNvSpPr>
          <p:nvPr/>
        </p:nvSpPr>
        <p:spPr bwMode="auto">
          <a:xfrm>
            <a:off x="827088" y="5445125"/>
            <a:ext cx="3886200" cy="400050"/>
          </a:xfrm>
          <a:prstGeom prst="rect">
            <a:avLst/>
          </a:prstGeom>
          <a:noFill/>
          <a:ln w="9525">
            <a:noFill/>
            <a:miter lim="800000"/>
            <a:headEnd/>
            <a:tailEnd/>
          </a:ln>
        </p:spPr>
        <p:txBody>
          <a:bodyPr>
            <a:spAutoFit/>
          </a:bodyPr>
          <a:lstStyle/>
          <a:p>
            <a:pPr>
              <a:spcBef>
                <a:spcPct val="50000"/>
              </a:spcBef>
            </a:pPr>
            <a:r>
              <a:rPr lang="en-CA" b="1">
                <a:solidFill>
                  <a:srgbClr val="FFFF66"/>
                </a:solidFill>
                <a:latin typeface="Candara" pitchFamily="34" charset="0"/>
              </a:rPr>
              <a:t>Predicted by </a:t>
            </a:r>
            <a:r>
              <a:rPr lang="en-CA" b="1">
                <a:solidFill>
                  <a:schemeClr val="bg1"/>
                </a:solidFill>
                <a:latin typeface="Candara" pitchFamily="34" charset="0"/>
              </a:rPr>
              <a:t>7.1 – 18.0% </a:t>
            </a:r>
            <a:r>
              <a:rPr lang="en-CA" b="1">
                <a:solidFill>
                  <a:srgbClr val="FFFF66"/>
                </a:solidFill>
                <a:latin typeface="Candara" pitchFamily="34" charset="0"/>
              </a:rPr>
              <a:t>alteration</a:t>
            </a:r>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Text Box 2"/>
          <p:cNvSpPr txBox="1">
            <a:spLocks noChangeArrowheads="1"/>
          </p:cNvSpPr>
          <p:nvPr/>
        </p:nvSpPr>
        <p:spPr bwMode="auto">
          <a:xfrm>
            <a:off x="0" y="333375"/>
            <a:ext cx="9144000" cy="584200"/>
          </a:xfrm>
          <a:prstGeom prst="rect">
            <a:avLst/>
          </a:prstGeom>
          <a:noFill/>
          <a:ln w="9525">
            <a:noFill/>
            <a:miter lim="800000"/>
            <a:headEnd/>
            <a:tailEnd/>
          </a:ln>
          <a:effectLst/>
        </p:spPr>
        <p:txBody>
          <a:bodyPr>
            <a:spAutoFit/>
          </a:bodyPr>
          <a:lstStyle/>
          <a:p>
            <a:pPr algn="ctr">
              <a:spcBef>
                <a:spcPct val="50000"/>
              </a:spcBef>
              <a:defRPr/>
            </a:pPr>
            <a:r>
              <a:rPr lang="en-GB" sz="3200" b="1" dirty="0">
                <a:solidFill>
                  <a:srgbClr val="FFC000"/>
                </a:solidFill>
                <a:effectLst>
                  <a:outerShdw blurRad="38100" dist="38100" dir="2700000" algn="tl">
                    <a:srgbClr val="000000"/>
                  </a:outerShdw>
                </a:effectLst>
                <a:latin typeface="Times New Roman" pitchFamily="18" charset="0"/>
              </a:rPr>
              <a:t>Visual Quality Objectives</a:t>
            </a:r>
          </a:p>
        </p:txBody>
      </p:sp>
      <p:sp>
        <p:nvSpPr>
          <p:cNvPr id="92163" name="Text Box 76"/>
          <p:cNvSpPr txBox="1">
            <a:spLocks noChangeArrowheads="1"/>
          </p:cNvSpPr>
          <p:nvPr/>
        </p:nvSpPr>
        <p:spPr bwMode="auto">
          <a:xfrm>
            <a:off x="1116013" y="1268413"/>
            <a:ext cx="4248150" cy="457200"/>
          </a:xfrm>
          <a:prstGeom prst="rect">
            <a:avLst/>
          </a:prstGeom>
          <a:noFill/>
          <a:ln w="9525">
            <a:noFill/>
            <a:miter lim="800000"/>
            <a:headEnd/>
            <a:tailEnd/>
          </a:ln>
        </p:spPr>
        <p:txBody>
          <a:bodyPr>
            <a:spAutoFit/>
          </a:bodyPr>
          <a:lstStyle/>
          <a:p>
            <a:pPr>
              <a:spcBef>
                <a:spcPct val="50000"/>
              </a:spcBef>
            </a:pPr>
            <a:r>
              <a:rPr lang="en-CA" sz="2400" b="1">
                <a:solidFill>
                  <a:srgbClr val="FFC000"/>
                </a:solidFill>
                <a:latin typeface="Candara" pitchFamily="34" charset="0"/>
              </a:rPr>
              <a:t>Maximum Modification:</a:t>
            </a:r>
          </a:p>
        </p:txBody>
      </p:sp>
      <p:sp>
        <p:nvSpPr>
          <p:cNvPr id="92164" name="Text Box 78"/>
          <p:cNvSpPr txBox="1">
            <a:spLocks noChangeArrowheads="1"/>
          </p:cNvSpPr>
          <p:nvPr/>
        </p:nvSpPr>
        <p:spPr bwMode="auto">
          <a:xfrm>
            <a:off x="1085850" y="2708275"/>
            <a:ext cx="4133850" cy="2073275"/>
          </a:xfrm>
          <a:prstGeom prst="rect">
            <a:avLst/>
          </a:prstGeom>
          <a:noFill/>
          <a:ln w="9525">
            <a:noFill/>
            <a:miter lim="800000"/>
            <a:headEnd/>
            <a:tailEnd/>
          </a:ln>
        </p:spPr>
        <p:txBody>
          <a:bodyPr>
            <a:spAutoFit/>
          </a:bodyPr>
          <a:lstStyle/>
          <a:p>
            <a:pPr marL="371475" indent="-371475">
              <a:spcBef>
                <a:spcPct val="50000"/>
              </a:spcBef>
              <a:buFontTx/>
              <a:buAutoNum type="romanLcParenBoth"/>
            </a:pPr>
            <a:r>
              <a:rPr lang="en-CA">
                <a:solidFill>
                  <a:srgbClr val="FFFFFF"/>
                </a:solidFill>
                <a:latin typeface="Candara" pitchFamily="34" charset="0"/>
              </a:rPr>
              <a:t>very easy to see, and (ii) is </a:t>
            </a:r>
          </a:p>
          <a:p>
            <a:pPr marL="371475" indent="-371475">
              <a:spcBef>
                <a:spcPct val="50000"/>
              </a:spcBef>
            </a:pPr>
            <a:r>
              <a:rPr lang="en-CA">
                <a:solidFill>
                  <a:srgbClr val="FFFFFF"/>
                </a:solidFill>
                <a:latin typeface="Candara" pitchFamily="34" charset="0"/>
              </a:rPr>
              <a:t>(A) very large in scale, </a:t>
            </a:r>
          </a:p>
          <a:p>
            <a:pPr marL="371475" indent="-371475">
              <a:spcBef>
                <a:spcPct val="50000"/>
              </a:spcBef>
            </a:pPr>
            <a:r>
              <a:rPr lang="en-CA">
                <a:solidFill>
                  <a:srgbClr val="FFFFFF"/>
                </a:solidFill>
                <a:latin typeface="Candara" pitchFamily="34" charset="0"/>
              </a:rPr>
              <a:t>(B) rectilinear and  geometric in shape, or </a:t>
            </a:r>
          </a:p>
          <a:p>
            <a:pPr marL="371475" indent="-371475">
              <a:spcBef>
                <a:spcPct val="50000"/>
              </a:spcBef>
            </a:pPr>
            <a:r>
              <a:rPr lang="en-CA">
                <a:solidFill>
                  <a:srgbClr val="FFFFFF"/>
                </a:solidFill>
                <a:latin typeface="Candara" pitchFamily="34" charset="0"/>
              </a:rPr>
              <a:t>(C) both. </a:t>
            </a:r>
          </a:p>
        </p:txBody>
      </p:sp>
      <p:sp>
        <p:nvSpPr>
          <p:cNvPr id="92165" name="Text Box 79"/>
          <p:cNvSpPr txBox="1">
            <a:spLocks noChangeArrowheads="1"/>
          </p:cNvSpPr>
          <p:nvPr/>
        </p:nvSpPr>
        <p:spPr bwMode="auto">
          <a:xfrm>
            <a:off x="1101725" y="1758950"/>
            <a:ext cx="3455988" cy="1006475"/>
          </a:xfrm>
          <a:prstGeom prst="rect">
            <a:avLst/>
          </a:prstGeom>
          <a:noFill/>
          <a:ln w="9525">
            <a:noFill/>
            <a:miter lim="800000"/>
            <a:headEnd/>
            <a:tailEnd/>
          </a:ln>
        </p:spPr>
        <p:txBody>
          <a:bodyPr>
            <a:spAutoFit/>
          </a:bodyPr>
          <a:lstStyle/>
          <a:p>
            <a:pPr>
              <a:spcBef>
                <a:spcPct val="50000"/>
              </a:spcBef>
            </a:pPr>
            <a:r>
              <a:rPr lang="en-CA">
                <a:solidFill>
                  <a:srgbClr val="FFFFFF"/>
                </a:solidFill>
                <a:latin typeface="Candara" pitchFamily="34" charset="0"/>
              </a:rPr>
              <a:t>Alteration, when assessed from a significant public viewpoint, is</a:t>
            </a:r>
          </a:p>
        </p:txBody>
      </p:sp>
      <p:pic>
        <p:nvPicPr>
          <p:cNvPr id="92166" name="Picture 81"/>
          <p:cNvPicPr>
            <a:picLocks noChangeAspect="1" noChangeArrowheads="1"/>
          </p:cNvPicPr>
          <p:nvPr/>
        </p:nvPicPr>
        <p:blipFill>
          <a:blip r:embed="rId3" cstate="print"/>
          <a:srcRect/>
          <a:stretch>
            <a:fillRect/>
          </a:stretch>
        </p:blipFill>
        <p:spPr bwMode="auto">
          <a:xfrm>
            <a:off x="5148263" y="1341438"/>
            <a:ext cx="3024187" cy="2009775"/>
          </a:xfrm>
          <a:prstGeom prst="rect">
            <a:avLst/>
          </a:prstGeom>
          <a:noFill/>
          <a:ln w="9525">
            <a:solidFill>
              <a:srgbClr val="F1E719"/>
            </a:solidFill>
            <a:miter lim="800000"/>
            <a:headEnd/>
            <a:tailEnd/>
          </a:ln>
        </p:spPr>
      </p:pic>
      <p:pic>
        <p:nvPicPr>
          <p:cNvPr id="92167" name="Picture 83" descr="Slide 54"/>
          <p:cNvPicPr>
            <a:picLocks noChangeAspect="1" noChangeArrowheads="1"/>
          </p:cNvPicPr>
          <p:nvPr/>
        </p:nvPicPr>
        <p:blipFill>
          <a:blip r:embed="rId4" cstate="print"/>
          <a:srcRect/>
          <a:stretch>
            <a:fillRect/>
          </a:stretch>
        </p:blipFill>
        <p:spPr bwMode="auto">
          <a:xfrm>
            <a:off x="5148263" y="3644900"/>
            <a:ext cx="3024187" cy="2032000"/>
          </a:xfrm>
          <a:prstGeom prst="rect">
            <a:avLst/>
          </a:prstGeom>
          <a:noFill/>
          <a:ln w="9525">
            <a:solidFill>
              <a:srgbClr val="F1E719"/>
            </a:solidFill>
            <a:miter lim="800000"/>
            <a:headEnd/>
            <a:tailEnd/>
          </a:ln>
        </p:spPr>
      </p:pic>
      <p:sp>
        <p:nvSpPr>
          <p:cNvPr id="92168" name="Text Box 84"/>
          <p:cNvSpPr txBox="1">
            <a:spLocks noChangeArrowheads="1"/>
          </p:cNvSpPr>
          <p:nvPr/>
        </p:nvSpPr>
        <p:spPr bwMode="auto">
          <a:xfrm>
            <a:off x="7451725" y="3644900"/>
            <a:ext cx="735013"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11.8%</a:t>
            </a:r>
          </a:p>
        </p:txBody>
      </p:sp>
      <p:sp>
        <p:nvSpPr>
          <p:cNvPr id="92169" name="Text Box 85"/>
          <p:cNvSpPr txBox="1">
            <a:spLocks noChangeArrowheads="1"/>
          </p:cNvSpPr>
          <p:nvPr/>
        </p:nvSpPr>
        <p:spPr bwMode="auto">
          <a:xfrm>
            <a:off x="7456488" y="3021013"/>
            <a:ext cx="879475" cy="304800"/>
          </a:xfrm>
          <a:prstGeom prst="rect">
            <a:avLst/>
          </a:prstGeom>
          <a:noFill/>
          <a:ln w="9525">
            <a:noFill/>
            <a:miter lim="800000"/>
            <a:headEnd/>
            <a:tailEnd/>
          </a:ln>
        </p:spPr>
        <p:txBody>
          <a:bodyPr>
            <a:spAutoFit/>
          </a:bodyPr>
          <a:lstStyle/>
          <a:p>
            <a:pPr>
              <a:spcBef>
                <a:spcPct val="50000"/>
              </a:spcBef>
            </a:pPr>
            <a:r>
              <a:rPr lang="en-CA" sz="1400" b="1">
                <a:solidFill>
                  <a:srgbClr val="FFCC00"/>
                </a:solidFill>
                <a:latin typeface="Arial" charset="0"/>
              </a:rPr>
              <a:t>19.0%</a:t>
            </a:r>
          </a:p>
        </p:txBody>
      </p:sp>
      <p:pic>
        <p:nvPicPr>
          <p:cNvPr id="92170" name="Picture 79"/>
          <p:cNvPicPr>
            <a:picLocks noChangeAspect="1" noChangeArrowheads="1"/>
          </p:cNvPicPr>
          <p:nvPr/>
        </p:nvPicPr>
        <p:blipFill>
          <a:blip r:embed="rId5" cstate="print"/>
          <a:srcRect/>
          <a:stretch>
            <a:fillRect/>
          </a:stretch>
        </p:blipFill>
        <p:spPr bwMode="auto">
          <a:xfrm>
            <a:off x="8054123" y="6021287"/>
            <a:ext cx="745390" cy="636687"/>
          </a:xfrm>
          <a:prstGeom prst="rect">
            <a:avLst/>
          </a:prstGeom>
          <a:noFill/>
          <a:ln w="9525">
            <a:noFill/>
            <a:miter lim="800000"/>
            <a:headEnd/>
            <a:tailEnd/>
          </a:ln>
        </p:spPr>
      </p:pic>
      <p:sp>
        <p:nvSpPr>
          <p:cNvPr id="92171" name="Text Box 159"/>
          <p:cNvSpPr txBox="1">
            <a:spLocks noChangeArrowheads="1"/>
          </p:cNvSpPr>
          <p:nvPr/>
        </p:nvSpPr>
        <p:spPr bwMode="auto">
          <a:xfrm>
            <a:off x="611188" y="5464175"/>
            <a:ext cx="4202112" cy="400050"/>
          </a:xfrm>
          <a:prstGeom prst="rect">
            <a:avLst/>
          </a:prstGeom>
          <a:noFill/>
          <a:ln w="9525">
            <a:noFill/>
            <a:miter lim="800000"/>
            <a:headEnd/>
            <a:tailEnd/>
          </a:ln>
        </p:spPr>
        <p:txBody>
          <a:bodyPr>
            <a:spAutoFit/>
          </a:bodyPr>
          <a:lstStyle/>
          <a:p>
            <a:pPr>
              <a:spcBef>
                <a:spcPct val="50000"/>
              </a:spcBef>
            </a:pPr>
            <a:r>
              <a:rPr lang="en-CA" b="1">
                <a:solidFill>
                  <a:srgbClr val="FFFF66"/>
                </a:solidFill>
                <a:latin typeface="Candara" pitchFamily="34" charset="0"/>
              </a:rPr>
              <a:t>Predicted by </a:t>
            </a:r>
            <a:r>
              <a:rPr lang="en-CA" b="1">
                <a:solidFill>
                  <a:schemeClr val="bg1"/>
                </a:solidFill>
                <a:latin typeface="Candara" pitchFamily="34" charset="0"/>
              </a:rPr>
              <a:t>18.1 –  30.0 % </a:t>
            </a:r>
            <a:r>
              <a:rPr lang="en-CA" b="1">
                <a:solidFill>
                  <a:srgbClr val="FFFF66"/>
                </a:solidFill>
                <a:latin typeface="Candara" pitchFamily="34" charset="0"/>
              </a:rPr>
              <a:t>alteration</a:t>
            </a:r>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476672"/>
            <a:ext cx="7920880" cy="400110"/>
          </a:xfrm>
          <a:prstGeom prst="rect">
            <a:avLst/>
          </a:prstGeom>
          <a:noFill/>
        </p:spPr>
        <p:txBody>
          <a:bodyPr wrap="square" rtlCol="0">
            <a:spAutoFit/>
          </a:bodyPr>
          <a:lstStyle/>
          <a:p>
            <a:r>
              <a:rPr lang="en-CA" b="1" i="1" dirty="0" smtClean="0">
                <a:solidFill>
                  <a:schemeClr val="bg1"/>
                </a:solidFill>
              </a:rPr>
              <a:t>Previous monitoring </a:t>
            </a:r>
            <a:r>
              <a:rPr lang="en-CA" dirty="0" smtClean="0">
                <a:solidFill>
                  <a:schemeClr val="bg1"/>
                </a:solidFill>
              </a:rPr>
              <a:t>... </a:t>
            </a:r>
            <a:r>
              <a:rPr lang="en-CA" dirty="0" smtClean="0">
                <a:solidFill>
                  <a:srgbClr val="FFFF99"/>
                </a:solidFill>
              </a:rPr>
              <a:t>Forest &amp; Range Evaluation Program (FREP)</a:t>
            </a:r>
            <a:endParaRPr lang="en-CA" dirty="0">
              <a:solidFill>
                <a:srgbClr val="FFFF99"/>
              </a:solidFill>
            </a:endParaRPr>
          </a:p>
        </p:txBody>
      </p:sp>
      <p:sp>
        <p:nvSpPr>
          <p:cNvPr id="3" name="TextBox 2"/>
          <p:cNvSpPr txBox="1"/>
          <p:nvPr/>
        </p:nvSpPr>
        <p:spPr>
          <a:xfrm>
            <a:off x="8244408" y="404664"/>
            <a:ext cx="648072" cy="338554"/>
          </a:xfrm>
          <a:prstGeom prst="rect">
            <a:avLst/>
          </a:prstGeom>
          <a:noFill/>
        </p:spPr>
        <p:txBody>
          <a:bodyPr wrap="square" rtlCol="0">
            <a:spAutoFit/>
          </a:bodyPr>
          <a:lstStyle/>
          <a:p>
            <a:pPr algn="ctr"/>
            <a:r>
              <a:rPr lang="en-CA" sz="1600" dirty="0" smtClean="0">
                <a:solidFill>
                  <a:srgbClr val="FFFF99"/>
                </a:solidFill>
              </a:rPr>
              <a:t>1, 2</a:t>
            </a:r>
            <a:endParaRPr lang="en-CA" sz="1600" dirty="0">
              <a:solidFill>
                <a:srgbClr val="FFFF99"/>
              </a:solidFill>
            </a:endParaRPr>
          </a:p>
        </p:txBody>
      </p:sp>
      <p:sp>
        <p:nvSpPr>
          <p:cNvPr id="4" name="TextBox 3"/>
          <p:cNvSpPr txBox="1"/>
          <p:nvPr/>
        </p:nvSpPr>
        <p:spPr>
          <a:xfrm>
            <a:off x="755576" y="5157192"/>
            <a:ext cx="5472608" cy="400110"/>
          </a:xfrm>
          <a:prstGeom prst="rect">
            <a:avLst/>
          </a:prstGeom>
          <a:noFill/>
        </p:spPr>
        <p:txBody>
          <a:bodyPr wrap="square" rtlCol="0">
            <a:spAutoFit/>
          </a:bodyPr>
          <a:lstStyle/>
          <a:p>
            <a:r>
              <a:rPr lang="en-CA" dirty="0" smtClean="0">
                <a:solidFill>
                  <a:srgbClr val="FFFF99"/>
                </a:solidFill>
              </a:rPr>
              <a:t>_________________________________</a:t>
            </a:r>
            <a:endParaRPr lang="en-CA" dirty="0">
              <a:solidFill>
                <a:srgbClr val="FFFF99"/>
              </a:solidFill>
            </a:endParaRPr>
          </a:p>
        </p:txBody>
      </p:sp>
      <p:sp>
        <p:nvSpPr>
          <p:cNvPr id="5" name="TextBox 4"/>
          <p:cNvSpPr txBox="1"/>
          <p:nvPr/>
        </p:nvSpPr>
        <p:spPr>
          <a:xfrm>
            <a:off x="827584" y="5589240"/>
            <a:ext cx="6624736" cy="584775"/>
          </a:xfrm>
          <a:prstGeom prst="rect">
            <a:avLst/>
          </a:prstGeom>
          <a:noFill/>
        </p:spPr>
        <p:txBody>
          <a:bodyPr wrap="square" rtlCol="0">
            <a:spAutoFit/>
          </a:bodyPr>
          <a:lstStyle/>
          <a:p>
            <a:pPr marL="342900" indent="-342900">
              <a:buAutoNum type="arabicPeriod"/>
            </a:pPr>
            <a:r>
              <a:rPr lang="en-CA" sz="1600" dirty="0" smtClean="0">
                <a:solidFill>
                  <a:srgbClr val="FFFF99"/>
                </a:solidFill>
              </a:rPr>
              <a:t>FREP- based on random sampling.</a:t>
            </a:r>
          </a:p>
          <a:p>
            <a:pPr marL="342900" indent="-342900">
              <a:buAutoNum type="arabicPeriod"/>
            </a:pPr>
            <a:r>
              <a:rPr lang="en-CA" sz="1600" dirty="0" smtClean="0">
                <a:solidFill>
                  <a:srgbClr val="FFFF99"/>
                </a:solidFill>
              </a:rPr>
              <a:t>Sampling done under both Forest Practices Code &amp; FRPA.</a:t>
            </a:r>
            <a:endParaRPr lang="en-CA" sz="1600" dirty="0">
              <a:solidFill>
                <a:srgbClr val="FFFF99"/>
              </a:solidFill>
            </a:endParaRPr>
          </a:p>
        </p:txBody>
      </p:sp>
      <p:sp>
        <p:nvSpPr>
          <p:cNvPr id="6" name="TextBox 5"/>
          <p:cNvSpPr txBox="1"/>
          <p:nvPr/>
        </p:nvSpPr>
        <p:spPr>
          <a:xfrm>
            <a:off x="467544" y="1124744"/>
            <a:ext cx="8424936" cy="984885"/>
          </a:xfrm>
          <a:prstGeom prst="rect">
            <a:avLst/>
          </a:prstGeom>
          <a:noFill/>
        </p:spPr>
        <p:txBody>
          <a:bodyPr wrap="square" rtlCol="0">
            <a:spAutoFit/>
          </a:bodyPr>
          <a:lstStyle/>
          <a:p>
            <a:pPr>
              <a:buClr>
                <a:srgbClr val="FFC000"/>
              </a:buClr>
              <a:buFont typeface="Arial" pitchFamily="34" charset="0"/>
              <a:buChar char="•"/>
            </a:pPr>
            <a:r>
              <a:rPr lang="en-CA" sz="1800" dirty="0" smtClean="0">
                <a:solidFill>
                  <a:schemeClr val="bg1"/>
                </a:solidFill>
              </a:rPr>
              <a:t> Campbell River Dist.</a:t>
            </a:r>
            <a:r>
              <a:rPr lang="en-CA" dirty="0" smtClean="0">
                <a:solidFill>
                  <a:schemeClr val="bg1"/>
                </a:solidFill>
              </a:rPr>
              <a:t>  </a:t>
            </a:r>
            <a:r>
              <a:rPr lang="en-CA" sz="1600" dirty="0" smtClean="0">
                <a:solidFill>
                  <a:schemeClr val="bg1"/>
                </a:solidFill>
              </a:rPr>
              <a:t>(14 samples)	  </a:t>
            </a:r>
            <a:r>
              <a:rPr lang="en-CA" sz="1600" b="1" dirty="0" smtClean="0">
                <a:solidFill>
                  <a:srgbClr val="FFFF00"/>
                </a:solidFill>
              </a:rPr>
              <a:t>86% </a:t>
            </a:r>
            <a:r>
              <a:rPr lang="en-CA" sz="1600" dirty="0" smtClean="0">
                <a:solidFill>
                  <a:schemeClr val="bg1"/>
                </a:solidFill>
              </a:rPr>
              <a:t>conformance  (2 non-conforming)</a:t>
            </a:r>
            <a:r>
              <a:rPr lang="en-CA" dirty="0" smtClean="0">
                <a:solidFill>
                  <a:schemeClr val="bg1"/>
                </a:solidFill>
              </a:rPr>
              <a:t>	</a:t>
            </a:r>
          </a:p>
          <a:p>
            <a:pPr>
              <a:buFont typeface="Arial" pitchFamily="34" charset="0"/>
              <a:buChar char="•"/>
            </a:pPr>
            <a:endParaRPr lang="en-CA" dirty="0" smtClean="0">
              <a:solidFill>
                <a:schemeClr val="bg1"/>
              </a:solidFill>
            </a:endParaRPr>
          </a:p>
          <a:p>
            <a:pPr>
              <a:buClr>
                <a:srgbClr val="FFC000"/>
              </a:buClr>
              <a:buFont typeface="Arial" pitchFamily="34" charset="0"/>
              <a:buChar char="•"/>
            </a:pPr>
            <a:r>
              <a:rPr lang="en-CA" sz="1800" dirty="0" smtClean="0">
                <a:solidFill>
                  <a:schemeClr val="bg1"/>
                </a:solidFill>
              </a:rPr>
              <a:t> Sunshine Coast Dist.  (8 samples)  </a:t>
            </a:r>
            <a:r>
              <a:rPr lang="en-CA" sz="1600" b="1" dirty="0" smtClean="0">
                <a:solidFill>
                  <a:srgbClr val="FFFF00"/>
                </a:solidFill>
              </a:rPr>
              <a:t>87% </a:t>
            </a:r>
            <a:r>
              <a:rPr lang="en-CA" sz="1600" dirty="0" smtClean="0">
                <a:solidFill>
                  <a:schemeClr val="bg1"/>
                </a:solidFill>
              </a:rPr>
              <a:t>conformance  (1 non-conforming)</a:t>
            </a:r>
            <a:endParaRPr lang="en-CA" sz="1600" dirty="0">
              <a:solidFill>
                <a:schemeClr val="bg1"/>
              </a:solidFill>
            </a:endParaRPr>
          </a:p>
        </p:txBody>
      </p:sp>
      <p:sp>
        <p:nvSpPr>
          <p:cNvPr id="7" name="TextBox 6"/>
          <p:cNvSpPr txBox="1"/>
          <p:nvPr/>
        </p:nvSpPr>
        <p:spPr>
          <a:xfrm>
            <a:off x="827584" y="2564904"/>
            <a:ext cx="3240360" cy="400110"/>
          </a:xfrm>
          <a:prstGeom prst="rect">
            <a:avLst/>
          </a:prstGeom>
          <a:noFill/>
        </p:spPr>
        <p:txBody>
          <a:bodyPr wrap="square" rtlCol="0">
            <a:spAutoFit/>
          </a:bodyPr>
          <a:lstStyle/>
          <a:p>
            <a:r>
              <a:rPr lang="en-CA" i="1" u="sng" dirty="0" smtClean="0">
                <a:solidFill>
                  <a:srgbClr val="FFFF99"/>
                </a:solidFill>
              </a:rPr>
              <a:t>Compared to:</a:t>
            </a:r>
            <a:endParaRPr lang="en-CA" i="1" u="sng" dirty="0">
              <a:solidFill>
                <a:srgbClr val="FFFF99"/>
              </a:solidFill>
            </a:endParaRPr>
          </a:p>
        </p:txBody>
      </p:sp>
      <p:sp>
        <p:nvSpPr>
          <p:cNvPr id="8" name="TextBox 7"/>
          <p:cNvSpPr txBox="1"/>
          <p:nvPr/>
        </p:nvSpPr>
        <p:spPr>
          <a:xfrm>
            <a:off x="971600" y="3140968"/>
            <a:ext cx="6336704" cy="1015663"/>
          </a:xfrm>
          <a:prstGeom prst="rect">
            <a:avLst/>
          </a:prstGeom>
          <a:noFill/>
        </p:spPr>
        <p:txBody>
          <a:bodyPr wrap="square" rtlCol="0">
            <a:spAutoFit/>
          </a:bodyPr>
          <a:lstStyle/>
          <a:p>
            <a:r>
              <a:rPr lang="en-CA" dirty="0" smtClean="0">
                <a:solidFill>
                  <a:schemeClr val="bg1"/>
                </a:solidFill>
              </a:rPr>
              <a:t>Coast Area</a:t>
            </a:r>
            <a:r>
              <a:rPr lang="en-CA" dirty="0" smtClean="0"/>
              <a:t>	</a:t>
            </a:r>
            <a:r>
              <a:rPr lang="en-CA" dirty="0" smtClean="0">
                <a:solidFill>
                  <a:srgbClr val="FFFF99"/>
                </a:solidFill>
              </a:rPr>
              <a:t>(102 samples)	</a:t>
            </a:r>
            <a:r>
              <a:rPr lang="en-CA" dirty="0" smtClean="0">
                <a:solidFill>
                  <a:srgbClr val="FFFF00"/>
                </a:solidFill>
              </a:rPr>
              <a:t>82% </a:t>
            </a:r>
            <a:r>
              <a:rPr lang="en-CA" dirty="0" smtClean="0">
                <a:solidFill>
                  <a:srgbClr val="FFFF99"/>
                </a:solidFill>
              </a:rPr>
              <a:t>conformance</a:t>
            </a:r>
            <a:endParaRPr lang="en-CA" dirty="0" smtClean="0">
              <a:solidFill>
                <a:srgbClr val="FFFF00"/>
              </a:solidFill>
            </a:endParaRPr>
          </a:p>
          <a:p>
            <a:endParaRPr lang="en-CA" dirty="0" smtClean="0"/>
          </a:p>
          <a:p>
            <a:r>
              <a:rPr lang="en-CA" dirty="0" smtClean="0">
                <a:solidFill>
                  <a:schemeClr val="bg1"/>
                </a:solidFill>
              </a:rPr>
              <a:t>Province</a:t>
            </a:r>
            <a:r>
              <a:rPr lang="en-CA" dirty="0" smtClean="0"/>
              <a:t>	</a:t>
            </a:r>
            <a:r>
              <a:rPr lang="en-CA" dirty="0" smtClean="0">
                <a:solidFill>
                  <a:srgbClr val="FFFF99"/>
                </a:solidFill>
              </a:rPr>
              <a:t>FPC  </a:t>
            </a:r>
            <a:r>
              <a:rPr lang="en-CA" dirty="0" smtClean="0">
                <a:solidFill>
                  <a:srgbClr val="FFFF00"/>
                </a:solidFill>
              </a:rPr>
              <a:t>63%</a:t>
            </a:r>
            <a:r>
              <a:rPr lang="en-CA" dirty="0" smtClean="0">
                <a:solidFill>
                  <a:srgbClr val="FFFF99"/>
                </a:solidFill>
              </a:rPr>
              <a:t>	FRPA  </a:t>
            </a:r>
            <a:r>
              <a:rPr lang="en-CA" dirty="0" smtClean="0">
                <a:solidFill>
                  <a:srgbClr val="FFFF00"/>
                </a:solidFill>
              </a:rPr>
              <a:t>69%</a:t>
            </a:r>
            <a:endParaRPr lang="en-CA" dirty="0">
              <a:solidFill>
                <a:srgbClr val="FFFF00"/>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59" name="Text Box 79"/>
          <p:cNvSpPr txBox="1">
            <a:spLocks noChangeArrowheads="1"/>
          </p:cNvSpPr>
          <p:nvPr/>
        </p:nvSpPr>
        <p:spPr bwMode="auto">
          <a:xfrm>
            <a:off x="0" y="250825"/>
            <a:ext cx="9144000" cy="523875"/>
          </a:xfrm>
          <a:prstGeom prst="rect">
            <a:avLst/>
          </a:prstGeom>
          <a:noFill/>
          <a:ln w="9525">
            <a:noFill/>
            <a:miter lim="800000"/>
            <a:headEnd/>
            <a:tailEnd/>
          </a:ln>
          <a:effectLst/>
        </p:spPr>
        <p:txBody>
          <a:bodyPr>
            <a:spAutoFit/>
          </a:bodyPr>
          <a:lstStyle/>
          <a:p>
            <a:pPr marL="342900" indent="-342900" algn="ctr">
              <a:spcBef>
                <a:spcPct val="50000"/>
              </a:spcBef>
              <a:buFontTx/>
              <a:buAutoNum type="arabicPeriod" startAt="4"/>
              <a:defRPr/>
            </a:pPr>
            <a:r>
              <a:rPr lang="en-CA" sz="2800" b="1" dirty="0">
                <a:solidFill>
                  <a:srgbClr val="FFFF00"/>
                </a:solidFill>
                <a:effectLst>
                  <a:outerShdw blurRad="38100" dist="38100" dir="2700000" algn="tl">
                    <a:srgbClr val="000000"/>
                  </a:outerShdw>
                </a:effectLst>
                <a:latin typeface="Times New Roman" pitchFamily="18" charset="0"/>
              </a:rPr>
              <a:t> Understanding the Landscape</a:t>
            </a:r>
          </a:p>
        </p:txBody>
      </p:sp>
      <p:grpSp>
        <p:nvGrpSpPr>
          <p:cNvPr id="2" name="Group 98"/>
          <p:cNvGrpSpPr>
            <a:grpSpLocks/>
          </p:cNvGrpSpPr>
          <p:nvPr/>
        </p:nvGrpSpPr>
        <p:grpSpPr bwMode="auto">
          <a:xfrm>
            <a:off x="457200" y="1981200"/>
            <a:ext cx="8915400" cy="4038600"/>
            <a:chOff x="288" y="1104"/>
            <a:chExt cx="5616" cy="2544"/>
          </a:xfrm>
        </p:grpSpPr>
        <p:pic>
          <p:nvPicPr>
            <p:cNvPr id="143371" name="Picture 83" descr="Midway"/>
            <p:cNvPicPr>
              <a:picLocks noChangeAspect="1" noChangeArrowheads="1"/>
            </p:cNvPicPr>
            <p:nvPr/>
          </p:nvPicPr>
          <p:blipFill>
            <a:blip r:embed="rId2" cstate="print">
              <a:lum bright="6000"/>
            </a:blip>
            <a:srcRect t="6934" r="2870"/>
            <a:stretch>
              <a:fillRect/>
            </a:stretch>
          </p:blipFill>
          <p:spPr bwMode="auto">
            <a:xfrm>
              <a:off x="1968" y="1104"/>
              <a:ext cx="3554" cy="2232"/>
            </a:xfrm>
            <a:prstGeom prst="rect">
              <a:avLst/>
            </a:prstGeom>
            <a:noFill/>
            <a:ln w="9525">
              <a:solidFill>
                <a:schemeClr val="folHlink"/>
              </a:solidFill>
              <a:miter lim="800000"/>
              <a:headEnd/>
              <a:tailEnd/>
            </a:ln>
          </p:spPr>
        </p:pic>
        <p:pic>
          <p:nvPicPr>
            <p:cNvPr id="143372" name="Picture 85" descr="Distance Zones"/>
            <p:cNvPicPr>
              <a:picLocks noChangeAspect="1" noChangeArrowheads="1"/>
            </p:cNvPicPr>
            <p:nvPr/>
          </p:nvPicPr>
          <p:blipFill>
            <a:blip r:embed="rId3" cstate="print"/>
            <a:srcRect/>
            <a:stretch>
              <a:fillRect/>
            </a:stretch>
          </p:blipFill>
          <p:spPr bwMode="auto">
            <a:xfrm rot="10800000">
              <a:off x="288" y="1296"/>
              <a:ext cx="2180" cy="2352"/>
            </a:xfrm>
            <a:prstGeom prst="rect">
              <a:avLst/>
            </a:prstGeom>
            <a:noFill/>
            <a:ln w="9525">
              <a:noFill/>
              <a:miter lim="800000"/>
              <a:headEnd/>
              <a:tailEnd/>
            </a:ln>
          </p:spPr>
        </p:pic>
        <p:sp>
          <p:nvSpPr>
            <p:cNvPr id="143373" name="Text Box 87"/>
            <p:cNvSpPr txBox="1">
              <a:spLocks noChangeArrowheads="1"/>
            </p:cNvSpPr>
            <p:nvPr/>
          </p:nvSpPr>
          <p:spPr bwMode="auto">
            <a:xfrm>
              <a:off x="2592" y="2928"/>
              <a:ext cx="2928" cy="213"/>
            </a:xfrm>
            <a:prstGeom prst="rect">
              <a:avLst/>
            </a:prstGeom>
            <a:noFill/>
            <a:ln w="9525">
              <a:noFill/>
              <a:miter lim="800000"/>
              <a:headEnd/>
              <a:tailEnd/>
            </a:ln>
          </p:spPr>
          <p:txBody>
            <a:bodyPr>
              <a:spAutoFit/>
            </a:bodyPr>
            <a:lstStyle/>
            <a:p>
              <a:pPr algn="ctr">
                <a:spcBef>
                  <a:spcPct val="50000"/>
                </a:spcBef>
              </a:pPr>
              <a:r>
                <a:rPr lang="en-CA" sz="1600" b="1" dirty="0">
                  <a:solidFill>
                    <a:srgbClr val="006600"/>
                  </a:solidFill>
                  <a:latin typeface="Arial" charset="0"/>
                </a:rPr>
                <a:t>Foreground</a:t>
              </a:r>
            </a:p>
          </p:txBody>
        </p:sp>
        <p:sp>
          <p:nvSpPr>
            <p:cNvPr id="143374" name="Text Box 88"/>
            <p:cNvSpPr txBox="1">
              <a:spLocks noChangeArrowheads="1"/>
            </p:cNvSpPr>
            <p:nvPr/>
          </p:nvSpPr>
          <p:spPr bwMode="auto">
            <a:xfrm>
              <a:off x="2592" y="1968"/>
              <a:ext cx="2928" cy="159"/>
            </a:xfrm>
            <a:prstGeom prst="rect">
              <a:avLst/>
            </a:prstGeom>
            <a:noFill/>
            <a:ln w="9525">
              <a:noFill/>
              <a:miter lim="800000"/>
              <a:headEnd/>
              <a:tailEnd/>
            </a:ln>
          </p:spPr>
          <p:txBody>
            <a:bodyPr>
              <a:spAutoFit/>
            </a:bodyPr>
            <a:lstStyle/>
            <a:p>
              <a:pPr algn="ctr">
                <a:spcBef>
                  <a:spcPct val="50000"/>
                </a:spcBef>
              </a:pPr>
              <a:r>
                <a:rPr lang="en-CA" sz="1600" b="1" dirty="0">
                  <a:solidFill>
                    <a:schemeClr val="hlink"/>
                  </a:solidFill>
                  <a:latin typeface="Arial" charset="0"/>
                </a:rPr>
                <a:t>Midground</a:t>
              </a:r>
            </a:p>
          </p:txBody>
        </p:sp>
        <p:sp>
          <p:nvSpPr>
            <p:cNvPr id="143375" name="Freeform 90"/>
            <p:cNvSpPr>
              <a:spLocks/>
            </p:cNvSpPr>
            <p:nvPr/>
          </p:nvSpPr>
          <p:spPr bwMode="auto">
            <a:xfrm>
              <a:off x="2496" y="1888"/>
              <a:ext cx="3024" cy="712"/>
            </a:xfrm>
            <a:custGeom>
              <a:avLst/>
              <a:gdLst>
                <a:gd name="T0" fmla="*/ 0 w 3024"/>
                <a:gd name="T1" fmla="*/ 224 h 712"/>
                <a:gd name="T2" fmla="*/ 144 w 3024"/>
                <a:gd name="T3" fmla="*/ 272 h 712"/>
                <a:gd name="T4" fmla="*/ 288 w 3024"/>
                <a:gd name="T5" fmla="*/ 368 h 712"/>
                <a:gd name="T6" fmla="*/ 480 w 3024"/>
                <a:gd name="T7" fmla="*/ 464 h 712"/>
                <a:gd name="T8" fmla="*/ 624 w 3024"/>
                <a:gd name="T9" fmla="*/ 512 h 712"/>
                <a:gd name="T10" fmla="*/ 768 w 3024"/>
                <a:gd name="T11" fmla="*/ 416 h 712"/>
                <a:gd name="T12" fmla="*/ 816 w 3024"/>
                <a:gd name="T13" fmla="*/ 272 h 712"/>
                <a:gd name="T14" fmla="*/ 912 w 3024"/>
                <a:gd name="T15" fmla="*/ 224 h 712"/>
                <a:gd name="T16" fmla="*/ 1056 w 3024"/>
                <a:gd name="T17" fmla="*/ 224 h 712"/>
                <a:gd name="T18" fmla="*/ 1104 w 3024"/>
                <a:gd name="T19" fmla="*/ 320 h 712"/>
                <a:gd name="T20" fmla="*/ 1152 w 3024"/>
                <a:gd name="T21" fmla="*/ 416 h 712"/>
                <a:gd name="T22" fmla="*/ 1248 w 3024"/>
                <a:gd name="T23" fmla="*/ 368 h 712"/>
                <a:gd name="T24" fmla="*/ 1344 w 3024"/>
                <a:gd name="T25" fmla="*/ 320 h 712"/>
                <a:gd name="T26" fmla="*/ 1392 w 3024"/>
                <a:gd name="T27" fmla="*/ 368 h 712"/>
                <a:gd name="T28" fmla="*/ 1536 w 3024"/>
                <a:gd name="T29" fmla="*/ 464 h 712"/>
                <a:gd name="T30" fmla="*/ 1632 w 3024"/>
                <a:gd name="T31" fmla="*/ 656 h 712"/>
                <a:gd name="T32" fmla="*/ 1776 w 3024"/>
                <a:gd name="T33" fmla="*/ 704 h 712"/>
                <a:gd name="T34" fmla="*/ 1968 w 3024"/>
                <a:gd name="T35" fmla="*/ 704 h 712"/>
                <a:gd name="T36" fmla="*/ 2064 w 3024"/>
                <a:gd name="T37" fmla="*/ 656 h 712"/>
                <a:gd name="T38" fmla="*/ 2304 w 3024"/>
                <a:gd name="T39" fmla="*/ 608 h 712"/>
                <a:gd name="T40" fmla="*/ 2448 w 3024"/>
                <a:gd name="T41" fmla="*/ 512 h 712"/>
                <a:gd name="T42" fmla="*/ 2688 w 3024"/>
                <a:gd name="T43" fmla="*/ 512 h 712"/>
                <a:gd name="T44" fmla="*/ 2832 w 3024"/>
                <a:gd name="T45" fmla="*/ 224 h 712"/>
                <a:gd name="T46" fmla="*/ 2928 w 3024"/>
                <a:gd name="T47" fmla="*/ 32 h 712"/>
                <a:gd name="T48" fmla="*/ 3024 w 3024"/>
                <a:gd name="T49" fmla="*/ 32 h 71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3024"/>
                <a:gd name="T76" fmla="*/ 0 h 712"/>
                <a:gd name="T77" fmla="*/ 3024 w 3024"/>
                <a:gd name="T78" fmla="*/ 712 h 71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3024" h="712">
                  <a:moveTo>
                    <a:pt x="0" y="224"/>
                  </a:moveTo>
                  <a:cubicBezTo>
                    <a:pt x="48" y="236"/>
                    <a:pt x="96" y="248"/>
                    <a:pt x="144" y="272"/>
                  </a:cubicBezTo>
                  <a:cubicBezTo>
                    <a:pt x="192" y="296"/>
                    <a:pt x="232" y="336"/>
                    <a:pt x="288" y="368"/>
                  </a:cubicBezTo>
                  <a:cubicBezTo>
                    <a:pt x="344" y="400"/>
                    <a:pt x="424" y="440"/>
                    <a:pt x="480" y="464"/>
                  </a:cubicBezTo>
                  <a:cubicBezTo>
                    <a:pt x="536" y="488"/>
                    <a:pt x="576" y="520"/>
                    <a:pt x="624" y="512"/>
                  </a:cubicBezTo>
                  <a:cubicBezTo>
                    <a:pt x="672" y="504"/>
                    <a:pt x="736" y="456"/>
                    <a:pt x="768" y="416"/>
                  </a:cubicBezTo>
                  <a:cubicBezTo>
                    <a:pt x="800" y="376"/>
                    <a:pt x="792" y="304"/>
                    <a:pt x="816" y="272"/>
                  </a:cubicBezTo>
                  <a:cubicBezTo>
                    <a:pt x="840" y="240"/>
                    <a:pt x="872" y="232"/>
                    <a:pt x="912" y="224"/>
                  </a:cubicBezTo>
                  <a:cubicBezTo>
                    <a:pt x="952" y="216"/>
                    <a:pt x="1024" y="208"/>
                    <a:pt x="1056" y="224"/>
                  </a:cubicBezTo>
                  <a:cubicBezTo>
                    <a:pt x="1088" y="240"/>
                    <a:pt x="1088" y="288"/>
                    <a:pt x="1104" y="320"/>
                  </a:cubicBezTo>
                  <a:cubicBezTo>
                    <a:pt x="1120" y="352"/>
                    <a:pt x="1128" y="408"/>
                    <a:pt x="1152" y="416"/>
                  </a:cubicBezTo>
                  <a:cubicBezTo>
                    <a:pt x="1176" y="424"/>
                    <a:pt x="1216" y="384"/>
                    <a:pt x="1248" y="368"/>
                  </a:cubicBezTo>
                  <a:cubicBezTo>
                    <a:pt x="1280" y="352"/>
                    <a:pt x="1320" y="320"/>
                    <a:pt x="1344" y="320"/>
                  </a:cubicBezTo>
                  <a:cubicBezTo>
                    <a:pt x="1368" y="320"/>
                    <a:pt x="1360" y="344"/>
                    <a:pt x="1392" y="368"/>
                  </a:cubicBezTo>
                  <a:cubicBezTo>
                    <a:pt x="1424" y="392"/>
                    <a:pt x="1496" y="416"/>
                    <a:pt x="1536" y="464"/>
                  </a:cubicBezTo>
                  <a:cubicBezTo>
                    <a:pt x="1576" y="512"/>
                    <a:pt x="1592" y="616"/>
                    <a:pt x="1632" y="656"/>
                  </a:cubicBezTo>
                  <a:cubicBezTo>
                    <a:pt x="1672" y="696"/>
                    <a:pt x="1720" y="696"/>
                    <a:pt x="1776" y="704"/>
                  </a:cubicBezTo>
                  <a:cubicBezTo>
                    <a:pt x="1832" y="712"/>
                    <a:pt x="1920" y="712"/>
                    <a:pt x="1968" y="704"/>
                  </a:cubicBezTo>
                  <a:cubicBezTo>
                    <a:pt x="2016" y="696"/>
                    <a:pt x="2008" y="672"/>
                    <a:pt x="2064" y="656"/>
                  </a:cubicBezTo>
                  <a:cubicBezTo>
                    <a:pt x="2120" y="640"/>
                    <a:pt x="2240" y="632"/>
                    <a:pt x="2304" y="608"/>
                  </a:cubicBezTo>
                  <a:cubicBezTo>
                    <a:pt x="2368" y="584"/>
                    <a:pt x="2384" y="528"/>
                    <a:pt x="2448" y="512"/>
                  </a:cubicBezTo>
                  <a:cubicBezTo>
                    <a:pt x="2512" y="496"/>
                    <a:pt x="2624" y="560"/>
                    <a:pt x="2688" y="512"/>
                  </a:cubicBezTo>
                  <a:cubicBezTo>
                    <a:pt x="2752" y="464"/>
                    <a:pt x="2792" y="304"/>
                    <a:pt x="2832" y="224"/>
                  </a:cubicBezTo>
                  <a:cubicBezTo>
                    <a:pt x="2872" y="144"/>
                    <a:pt x="2896" y="64"/>
                    <a:pt x="2928" y="32"/>
                  </a:cubicBezTo>
                  <a:cubicBezTo>
                    <a:pt x="2960" y="0"/>
                    <a:pt x="3008" y="32"/>
                    <a:pt x="3024" y="32"/>
                  </a:cubicBezTo>
                </a:path>
              </a:pathLst>
            </a:custGeom>
            <a:noFill/>
            <a:ln w="25400">
              <a:solidFill>
                <a:srgbClr val="EAD11A"/>
              </a:solidFill>
              <a:round/>
              <a:headEnd/>
              <a:tailEnd/>
            </a:ln>
          </p:spPr>
          <p:txBody>
            <a:bodyPr/>
            <a:lstStyle/>
            <a:p>
              <a:endParaRPr lang="en-CA"/>
            </a:p>
          </p:txBody>
        </p:sp>
        <p:sp>
          <p:nvSpPr>
            <p:cNvPr id="143376" name="Freeform 94"/>
            <p:cNvSpPr>
              <a:spLocks/>
            </p:cNvSpPr>
            <p:nvPr/>
          </p:nvSpPr>
          <p:spPr bwMode="auto">
            <a:xfrm>
              <a:off x="2496" y="1680"/>
              <a:ext cx="3024" cy="440"/>
            </a:xfrm>
            <a:custGeom>
              <a:avLst/>
              <a:gdLst>
                <a:gd name="T0" fmla="*/ 0 w 3024"/>
                <a:gd name="T1" fmla="*/ 152 h 440"/>
                <a:gd name="T2" fmla="*/ 240 w 3024"/>
                <a:gd name="T3" fmla="*/ 104 h 440"/>
                <a:gd name="T4" fmla="*/ 432 w 3024"/>
                <a:gd name="T5" fmla="*/ 56 h 440"/>
                <a:gd name="T6" fmla="*/ 624 w 3024"/>
                <a:gd name="T7" fmla="*/ 8 h 440"/>
                <a:gd name="T8" fmla="*/ 768 w 3024"/>
                <a:gd name="T9" fmla="*/ 8 h 440"/>
                <a:gd name="T10" fmla="*/ 864 w 3024"/>
                <a:gd name="T11" fmla="*/ 8 h 440"/>
                <a:gd name="T12" fmla="*/ 960 w 3024"/>
                <a:gd name="T13" fmla="*/ 8 h 440"/>
                <a:gd name="T14" fmla="*/ 1056 w 3024"/>
                <a:gd name="T15" fmla="*/ 8 h 440"/>
                <a:gd name="T16" fmla="*/ 1104 w 3024"/>
                <a:gd name="T17" fmla="*/ 8 h 440"/>
                <a:gd name="T18" fmla="*/ 1152 w 3024"/>
                <a:gd name="T19" fmla="*/ 8 h 440"/>
                <a:gd name="T20" fmla="*/ 1248 w 3024"/>
                <a:gd name="T21" fmla="*/ 56 h 440"/>
                <a:gd name="T22" fmla="*/ 1344 w 3024"/>
                <a:gd name="T23" fmla="*/ 104 h 440"/>
                <a:gd name="T24" fmla="*/ 1536 w 3024"/>
                <a:gd name="T25" fmla="*/ 200 h 440"/>
                <a:gd name="T26" fmla="*/ 1728 w 3024"/>
                <a:gd name="T27" fmla="*/ 248 h 440"/>
                <a:gd name="T28" fmla="*/ 1920 w 3024"/>
                <a:gd name="T29" fmla="*/ 344 h 440"/>
                <a:gd name="T30" fmla="*/ 2016 w 3024"/>
                <a:gd name="T31" fmla="*/ 392 h 440"/>
                <a:gd name="T32" fmla="*/ 2112 w 3024"/>
                <a:gd name="T33" fmla="*/ 440 h 440"/>
                <a:gd name="T34" fmla="*/ 2160 w 3024"/>
                <a:gd name="T35" fmla="*/ 392 h 440"/>
                <a:gd name="T36" fmla="*/ 2352 w 3024"/>
                <a:gd name="T37" fmla="*/ 152 h 440"/>
                <a:gd name="T38" fmla="*/ 2496 w 3024"/>
                <a:gd name="T39" fmla="*/ 104 h 440"/>
                <a:gd name="T40" fmla="*/ 2688 w 3024"/>
                <a:gd name="T41" fmla="*/ 56 h 440"/>
                <a:gd name="T42" fmla="*/ 2880 w 3024"/>
                <a:gd name="T43" fmla="*/ 8 h 440"/>
                <a:gd name="T44" fmla="*/ 3024 w 3024"/>
                <a:gd name="T45" fmla="*/ 104 h 44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024"/>
                <a:gd name="T70" fmla="*/ 0 h 440"/>
                <a:gd name="T71" fmla="*/ 3024 w 3024"/>
                <a:gd name="T72" fmla="*/ 440 h 44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024" h="440">
                  <a:moveTo>
                    <a:pt x="0" y="152"/>
                  </a:moveTo>
                  <a:cubicBezTo>
                    <a:pt x="84" y="136"/>
                    <a:pt x="168" y="120"/>
                    <a:pt x="240" y="104"/>
                  </a:cubicBezTo>
                  <a:cubicBezTo>
                    <a:pt x="312" y="88"/>
                    <a:pt x="368" y="72"/>
                    <a:pt x="432" y="56"/>
                  </a:cubicBezTo>
                  <a:cubicBezTo>
                    <a:pt x="496" y="40"/>
                    <a:pt x="568" y="16"/>
                    <a:pt x="624" y="8"/>
                  </a:cubicBezTo>
                  <a:cubicBezTo>
                    <a:pt x="680" y="0"/>
                    <a:pt x="728" y="8"/>
                    <a:pt x="768" y="8"/>
                  </a:cubicBezTo>
                  <a:cubicBezTo>
                    <a:pt x="808" y="8"/>
                    <a:pt x="832" y="8"/>
                    <a:pt x="864" y="8"/>
                  </a:cubicBezTo>
                  <a:cubicBezTo>
                    <a:pt x="896" y="8"/>
                    <a:pt x="928" y="8"/>
                    <a:pt x="960" y="8"/>
                  </a:cubicBezTo>
                  <a:cubicBezTo>
                    <a:pt x="992" y="8"/>
                    <a:pt x="1032" y="8"/>
                    <a:pt x="1056" y="8"/>
                  </a:cubicBezTo>
                  <a:cubicBezTo>
                    <a:pt x="1080" y="8"/>
                    <a:pt x="1088" y="8"/>
                    <a:pt x="1104" y="8"/>
                  </a:cubicBezTo>
                  <a:cubicBezTo>
                    <a:pt x="1120" y="8"/>
                    <a:pt x="1128" y="0"/>
                    <a:pt x="1152" y="8"/>
                  </a:cubicBezTo>
                  <a:cubicBezTo>
                    <a:pt x="1176" y="16"/>
                    <a:pt x="1216" y="40"/>
                    <a:pt x="1248" y="56"/>
                  </a:cubicBezTo>
                  <a:cubicBezTo>
                    <a:pt x="1280" y="72"/>
                    <a:pt x="1296" y="80"/>
                    <a:pt x="1344" y="104"/>
                  </a:cubicBezTo>
                  <a:cubicBezTo>
                    <a:pt x="1392" y="128"/>
                    <a:pt x="1472" y="176"/>
                    <a:pt x="1536" y="200"/>
                  </a:cubicBezTo>
                  <a:cubicBezTo>
                    <a:pt x="1600" y="224"/>
                    <a:pt x="1664" y="224"/>
                    <a:pt x="1728" y="248"/>
                  </a:cubicBezTo>
                  <a:cubicBezTo>
                    <a:pt x="1792" y="272"/>
                    <a:pt x="1872" y="320"/>
                    <a:pt x="1920" y="344"/>
                  </a:cubicBezTo>
                  <a:cubicBezTo>
                    <a:pt x="1968" y="368"/>
                    <a:pt x="1984" y="376"/>
                    <a:pt x="2016" y="392"/>
                  </a:cubicBezTo>
                  <a:cubicBezTo>
                    <a:pt x="2048" y="408"/>
                    <a:pt x="2088" y="440"/>
                    <a:pt x="2112" y="440"/>
                  </a:cubicBezTo>
                  <a:cubicBezTo>
                    <a:pt x="2136" y="440"/>
                    <a:pt x="2120" y="440"/>
                    <a:pt x="2160" y="392"/>
                  </a:cubicBezTo>
                  <a:cubicBezTo>
                    <a:pt x="2200" y="344"/>
                    <a:pt x="2296" y="200"/>
                    <a:pt x="2352" y="152"/>
                  </a:cubicBezTo>
                  <a:cubicBezTo>
                    <a:pt x="2408" y="104"/>
                    <a:pt x="2440" y="120"/>
                    <a:pt x="2496" y="104"/>
                  </a:cubicBezTo>
                  <a:cubicBezTo>
                    <a:pt x="2552" y="88"/>
                    <a:pt x="2624" y="72"/>
                    <a:pt x="2688" y="56"/>
                  </a:cubicBezTo>
                  <a:cubicBezTo>
                    <a:pt x="2752" y="40"/>
                    <a:pt x="2824" y="0"/>
                    <a:pt x="2880" y="8"/>
                  </a:cubicBezTo>
                  <a:cubicBezTo>
                    <a:pt x="2936" y="16"/>
                    <a:pt x="3000" y="88"/>
                    <a:pt x="3024" y="104"/>
                  </a:cubicBezTo>
                </a:path>
              </a:pathLst>
            </a:custGeom>
            <a:noFill/>
            <a:ln w="25400">
              <a:solidFill>
                <a:srgbClr val="FFCC00"/>
              </a:solidFill>
              <a:round/>
              <a:headEnd/>
              <a:tailEnd/>
            </a:ln>
          </p:spPr>
          <p:txBody>
            <a:bodyPr/>
            <a:lstStyle/>
            <a:p>
              <a:endParaRPr lang="en-CA"/>
            </a:p>
          </p:txBody>
        </p:sp>
        <p:sp>
          <p:nvSpPr>
            <p:cNvPr id="143377" name="Text Box 96"/>
            <p:cNvSpPr txBox="1">
              <a:spLocks noChangeArrowheads="1"/>
            </p:cNvSpPr>
            <p:nvPr/>
          </p:nvSpPr>
          <p:spPr bwMode="auto">
            <a:xfrm>
              <a:off x="2976" y="1612"/>
              <a:ext cx="2928" cy="213"/>
            </a:xfrm>
            <a:prstGeom prst="rect">
              <a:avLst/>
            </a:prstGeom>
            <a:noFill/>
            <a:ln w="9525">
              <a:noFill/>
              <a:miter lim="800000"/>
              <a:headEnd/>
              <a:tailEnd/>
            </a:ln>
          </p:spPr>
          <p:txBody>
            <a:bodyPr>
              <a:spAutoFit/>
            </a:bodyPr>
            <a:lstStyle/>
            <a:p>
              <a:pPr algn="ctr">
                <a:spcBef>
                  <a:spcPct val="50000"/>
                </a:spcBef>
              </a:pPr>
              <a:r>
                <a:rPr lang="en-CA" sz="1600" b="1" dirty="0">
                  <a:solidFill>
                    <a:srgbClr val="006600"/>
                  </a:solidFill>
                  <a:latin typeface="Arial" charset="0"/>
                </a:rPr>
                <a:t>Background</a:t>
              </a:r>
            </a:p>
          </p:txBody>
        </p:sp>
        <p:sp>
          <p:nvSpPr>
            <p:cNvPr id="143378" name="AutoShape 97"/>
            <p:cNvSpPr>
              <a:spLocks noChangeArrowheads="1"/>
            </p:cNvSpPr>
            <p:nvPr/>
          </p:nvSpPr>
          <p:spPr bwMode="auto">
            <a:xfrm rot="-5400000">
              <a:off x="2016" y="1800"/>
              <a:ext cx="720" cy="480"/>
            </a:xfrm>
            <a:prstGeom prst="downArrow">
              <a:avLst>
                <a:gd name="adj1" fmla="val 50000"/>
                <a:gd name="adj2" fmla="val 25000"/>
              </a:avLst>
            </a:prstGeom>
            <a:gradFill rotWithShape="1">
              <a:gsLst>
                <a:gs pos="0">
                  <a:srgbClr val="6C610C"/>
                </a:gs>
                <a:gs pos="100000">
                  <a:srgbClr val="EAD11A"/>
                </a:gs>
              </a:gsLst>
              <a:lin ang="5400000" scaled="1"/>
            </a:gradFill>
            <a:ln w="12700">
              <a:solidFill>
                <a:schemeClr val="folHlink"/>
              </a:solidFill>
              <a:miter lim="800000"/>
              <a:headEnd/>
              <a:tailEnd/>
            </a:ln>
          </p:spPr>
          <p:txBody>
            <a:bodyPr wrap="none" anchor="ctr"/>
            <a:lstStyle/>
            <a:p>
              <a:endParaRPr lang="en-US"/>
            </a:p>
          </p:txBody>
        </p:sp>
      </p:grpSp>
      <p:sp>
        <p:nvSpPr>
          <p:cNvPr id="143364" name="Text Box 99"/>
          <p:cNvSpPr txBox="1">
            <a:spLocks noChangeArrowheads="1"/>
          </p:cNvSpPr>
          <p:nvPr/>
        </p:nvSpPr>
        <p:spPr bwMode="auto">
          <a:xfrm>
            <a:off x="609600" y="1233488"/>
            <a:ext cx="8153400" cy="274637"/>
          </a:xfrm>
          <a:prstGeom prst="rect">
            <a:avLst/>
          </a:prstGeom>
          <a:noFill/>
          <a:ln w="9525">
            <a:noFill/>
            <a:miter lim="800000"/>
            <a:headEnd/>
            <a:tailEnd/>
          </a:ln>
        </p:spPr>
        <p:txBody>
          <a:bodyPr>
            <a:spAutoFit/>
          </a:bodyPr>
          <a:lstStyle/>
          <a:p>
            <a:pPr>
              <a:spcBef>
                <a:spcPct val="50000"/>
              </a:spcBef>
            </a:pPr>
            <a:endParaRPr lang="en-US"/>
          </a:p>
        </p:txBody>
      </p:sp>
      <p:sp>
        <p:nvSpPr>
          <p:cNvPr id="143365" name="Text Box 100"/>
          <p:cNvSpPr txBox="1">
            <a:spLocks noChangeArrowheads="1"/>
          </p:cNvSpPr>
          <p:nvPr/>
        </p:nvSpPr>
        <p:spPr bwMode="auto">
          <a:xfrm>
            <a:off x="228600" y="1066800"/>
            <a:ext cx="8534400" cy="701675"/>
          </a:xfrm>
          <a:prstGeom prst="rect">
            <a:avLst/>
          </a:prstGeom>
          <a:noFill/>
          <a:ln w="9525">
            <a:noFill/>
            <a:miter lim="800000"/>
            <a:headEnd/>
            <a:tailEnd/>
          </a:ln>
        </p:spPr>
        <p:txBody>
          <a:bodyPr>
            <a:spAutoFit/>
          </a:bodyPr>
          <a:lstStyle/>
          <a:p>
            <a:pPr marL="342900" indent="-342900">
              <a:spcBef>
                <a:spcPct val="50000"/>
              </a:spcBef>
            </a:pPr>
            <a:r>
              <a:rPr lang="en-CA" b="1" dirty="0">
                <a:solidFill>
                  <a:schemeClr val="tx2"/>
                </a:solidFill>
                <a:latin typeface="Arial" charset="0"/>
              </a:rPr>
              <a:t>    </a:t>
            </a:r>
            <a:r>
              <a:rPr lang="en-CA" sz="1800" b="1" dirty="0">
                <a:solidFill>
                  <a:schemeClr val="bg1"/>
                </a:solidFill>
                <a:latin typeface="Candara" pitchFamily="34" charset="0"/>
              </a:rPr>
              <a:t> The existing </a:t>
            </a:r>
            <a:r>
              <a:rPr lang="en-CA" sz="1800" b="1" dirty="0" smtClean="0">
                <a:solidFill>
                  <a:schemeClr val="bg1"/>
                </a:solidFill>
                <a:latin typeface="Candara" pitchFamily="34" charset="0"/>
              </a:rPr>
              <a:t>VRM Program </a:t>
            </a:r>
            <a:r>
              <a:rPr lang="en-CA" sz="1800" b="1" dirty="0">
                <a:solidFill>
                  <a:schemeClr val="bg1"/>
                </a:solidFill>
                <a:latin typeface="Candara" pitchFamily="34" charset="0"/>
              </a:rPr>
              <a:t>was developed to address alterations on the </a:t>
            </a:r>
            <a:r>
              <a:rPr lang="en-CA" sz="1800" b="1" dirty="0" smtClean="0">
                <a:solidFill>
                  <a:schemeClr val="bg1"/>
                </a:solidFill>
                <a:latin typeface="Candara" pitchFamily="34" charset="0"/>
              </a:rPr>
              <a:t>             mid-ground </a:t>
            </a:r>
            <a:r>
              <a:rPr lang="en-CA" sz="1800" b="1" dirty="0">
                <a:solidFill>
                  <a:schemeClr val="bg1"/>
                </a:solidFill>
                <a:latin typeface="Candara" pitchFamily="34" charset="0"/>
              </a:rPr>
              <a:t>&amp; background landscapes.</a:t>
            </a:r>
          </a:p>
        </p:txBody>
      </p:sp>
      <p:sp>
        <p:nvSpPr>
          <p:cNvPr id="143366" name="Text Box 101"/>
          <p:cNvSpPr txBox="1">
            <a:spLocks noChangeArrowheads="1"/>
          </p:cNvSpPr>
          <p:nvPr/>
        </p:nvSpPr>
        <p:spPr bwMode="auto">
          <a:xfrm>
            <a:off x="3995738" y="5589588"/>
            <a:ext cx="4464050" cy="584775"/>
          </a:xfrm>
          <a:prstGeom prst="rect">
            <a:avLst/>
          </a:prstGeom>
          <a:noFill/>
          <a:ln w="9525">
            <a:noFill/>
            <a:miter lim="800000"/>
            <a:headEnd/>
            <a:tailEnd/>
          </a:ln>
        </p:spPr>
        <p:txBody>
          <a:bodyPr>
            <a:spAutoFit/>
          </a:bodyPr>
          <a:lstStyle/>
          <a:p>
            <a:pPr>
              <a:spcBef>
                <a:spcPct val="50000"/>
              </a:spcBef>
            </a:pPr>
            <a:r>
              <a:rPr lang="en-CA" sz="1600" b="1" i="1" dirty="0" smtClean="0">
                <a:solidFill>
                  <a:srgbClr val="FFFF99"/>
                </a:solidFill>
                <a:latin typeface="Candara" pitchFamily="34" charset="0"/>
              </a:rPr>
              <a:t>Preliminary research has been conducted  on managing the </a:t>
            </a:r>
            <a:r>
              <a:rPr lang="en-CA" sz="1600" b="1" i="1" dirty="0">
                <a:solidFill>
                  <a:srgbClr val="FFFF99"/>
                </a:solidFill>
                <a:latin typeface="Candara" pitchFamily="34" charset="0"/>
              </a:rPr>
              <a:t>foreground views.</a:t>
            </a:r>
          </a:p>
        </p:txBody>
      </p:sp>
      <p:sp>
        <p:nvSpPr>
          <p:cNvPr id="143367" name="Text Box 102"/>
          <p:cNvSpPr txBox="1">
            <a:spLocks noChangeArrowheads="1"/>
          </p:cNvSpPr>
          <p:nvPr/>
        </p:nvSpPr>
        <p:spPr bwMode="auto">
          <a:xfrm>
            <a:off x="609600" y="5486400"/>
            <a:ext cx="3200400" cy="307777"/>
          </a:xfrm>
          <a:prstGeom prst="rect">
            <a:avLst/>
          </a:prstGeom>
          <a:noFill/>
          <a:ln w="9525">
            <a:noFill/>
            <a:miter lim="800000"/>
            <a:headEnd/>
            <a:tailEnd/>
          </a:ln>
        </p:spPr>
        <p:txBody>
          <a:bodyPr>
            <a:spAutoFit/>
          </a:bodyPr>
          <a:lstStyle/>
          <a:p>
            <a:pPr algn="ctr">
              <a:spcBef>
                <a:spcPct val="50000"/>
              </a:spcBef>
            </a:pPr>
            <a:r>
              <a:rPr lang="en-CA" sz="1400" b="1" dirty="0">
                <a:solidFill>
                  <a:schemeClr val="tx1">
                    <a:lumMod val="85000"/>
                    <a:lumOff val="15000"/>
                  </a:schemeClr>
                </a:solidFill>
                <a:latin typeface="Arial" charset="0"/>
              </a:rPr>
              <a:t>0-1 Km from viewer</a:t>
            </a:r>
          </a:p>
        </p:txBody>
      </p:sp>
      <p:sp>
        <p:nvSpPr>
          <p:cNvPr id="143368" name="Text Box 103"/>
          <p:cNvSpPr txBox="1">
            <a:spLocks noChangeArrowheads="1"/>
          </p:cNvSpPr>
          <p:nvPr/>
        </p:nvSpPr>
        <p:spPr bwMode="auto">
          <a:xfrm>
            <a:off x="1066800" y="3657600"/>
            <a:ext cx="3200400" cy="276999"/>
          </a:xfrm>
          <a:prstGeom prst="rect">
            <a:avLst/>
          </a:prstGeom>
          <a:noFill/>
          <a:ln w="9525">
            <a:noFill/>
            <a:miter lim="800000"/>
            <a:headEnd/>
            <a:tailEnd/>
          </a:ln>
        </p:spPr>
        <p:txBody>
          <a:bodyPr>
            <a:spAutoFit/>
          </a:bodyPr>
          <a:lstStyle/>
          <a:p>
            <a:pPr algn="ctr">
              <a:spcBef>
                <a:spcPct val="50000"/>
              </a:spcBef>
            </a:pPr>
            <a:r>
              <a:rPr lang="en-CA" sz="1200" b="1" dirty="0">
                <a:solidFill>
                  <a:schemeClr val="tx1">
                    <a:lumMod val="75000"/>
                    <a:lumOff val="25000"/>
                  </a:schemeClr>
                </a:solidFill>
                <a:latin typeface="Arial" charset="0"/>
              </a:rPr>
              <a:t>1- 8 Km from viewer</a:t>
            </a:r>
          </a:p>
        </p:txBody>
      </p:sp>
      <p:sp>
        <p:nvSpPr>
          <p:cNvPr id="143369" name="Text Box 104"/>
          <p:cNvSpPr txBox="1">
            <a:spLocks noChangeArrowheads="1"/>
          </p:cNvSpPr>
          <p:nvPr/>
        </p:nvSpPr>
        <p:spPr bwMode="auto">
          <a:xfrm>
            <a:off x="1905000" y="2514600"/>
            <a:ext cx="1828800" cy="276999"/>
          </a:xfrm>
          <a:prstGeom prst="rect">
            <a:avLst/>
          </a:prstGeom>
          <a:noFill/>
          <a:ln w="9525">
            <a:noFill/>
            <a:miter lim="800000"/>
            <a:headEnd/>
            <a:tailEnd/>
          </a:ln>
        </p:spPr>
        <p:txBody>
          <a:bodyPr>
            <a:spAutoFit/>
          </a:bodyPr>
          <a:lstStyle/>
          <a:p>
            <a:pPr algn="ctr">
              <a:spcBef>
                <a:spcPct val="50000"/>
              </a:spcBef>
            </a:pPr>
            <a:r>
              <a:rPr lang="en-CA" sz="1200" b="1" dirty="0">
                <a:solidFill>
                  <a:schemeClr val="tx1">
                    <a:lumMod val="75000"/>
                    <a:lumOff val="25000"/>
                  </a:schemeClr>
                </a:solidFill>
                <a:latin typeface="Arial" charset="0"/>
              </a:rPr>
              <a:t>More than 8 Km </a:t>
            </a:r>
          </a:p>
        </p:txBody>
      </p:sp>
      <p:sp>
        <p:nvSpPr>
          <p:cNvPr id="143370" name="Line 154"/>
          <p:cNvSpPr>
            <a:spLocks noChangeShapeType="1"/>
          </p:cNvSpPr>
          <p:nvPr/>
        </p:nvSpPr>
        <p:spPr bwMode="auto">
          <a:xfrm>
            <a:off x="228600" y="990600"/>
            <a:ext cx="8686800" cy="0"/>
          </a:xfrm>
          <a:prstGeom prst="line">
            <a:avLst/>
          </a:prstGeom>
          <a:noFill/>
          <a:ln w="25400">
            <a:solidFill>
              <a:srgbClr val="EBC047"/>
            </a:solidFill>
            <a:round/>
            <a:headEnd/>
            <a:tailEnd/>
          </a:ln>
        </p:spPr>
        <p:txBody>
          <a:bodyPr/>
          <a:lstStyle/>
          <a:p>
            <a:endParaRPr lang="en-CA"/>
          </a:p>
        </p:txBody>
      </p:sp>
      <p:sp>
        <p:nvSpPr>
          <p:cNvPr id="19" name="Rectangle 18"/>
          <p:cNvSpPr/>
          <p:nvPr/>
        </p:nvSpPr>
        <p:spPr>
          <a:xfrm>
            <a:off x="4427310" y="3140968"/>
            <a:ext cx="1540807" cy="338554"/>
          </a:xfrm>
          <a:prstGeom prst="rect">
            <a:avLst/>
          </a:prstGeom>
        </p:spPr>
        <p:txBody>
          <a:bodyPr wrap="none">
            <a:spAutoFit/>
          </a:bodyPr>
          <a:lstStyle/>
          <a:p>
            <a:pPr algn="ctr">
              <a:spcBef>
                <a:spcPct val="50000"/>
              </a:spcBef>
            </a:pPr>
            <a:r>
              <a:rPr lang="en-CA" sz="1600" b="1" dirty="0" smtClean="0">
                <a:solidFill>
                  <a:srgbClr val="006600"/>
                </a:solidFill>
                <a:latin typeface="Arial" charset="0"/>
              </a:rPr>
              <a:t>Middleground</a:t>
            </a:r>
            <a:endParaRPr lang="en-CA" sz="1600" b="1" dirty="0">
              <a:solidFill>
                <a:srgbClr val="006600"/>
              </a:solidFill>
              <a:latin typeface="Arial"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8229600" y="5867400"/>
            <a:ext cx="660400" cy="820738"/>
            <a:chOff x="4920" y="3612"/>
            <a:chExt cx="529" cy="661"/>
          </a:xfrm>
        </p:grpSpPr>
        <p:sp>
          <p:nvSpPr>
            <p:cNvPr id="144396" name="Freeform 3"/>
            <p:cNvSpPr>
              <a:spLocks/>
            </p:cNvSpPr>
            <p:nvPr/>
          </p:nvSpPr>
          <p:spPr bwMode="auto">
            <a:xfrm>
              <a:off x="4920" y="3612"/>
              <a:ext cx="528" cy="660"/>
            </a:xfrm>
            <a:custGeom>
              <a:avLst/>
              <a:gdLst>
                <a:gd name="T0" fmla="*/ 526 w 528"/>
                <a:gd name="T1" fmla="*/ 311 h 660"/>
                <a:gd name="T2" fmla="*/ 523 w 528"/>
                <a:gd name="T3" fmla="*/ 274 h 660"/>
                <a:gd name="T4" fmla="*/ 516 w 528"/>
                <a:gd name="T5" fmla="*/ 238 h 660"/>
                <a:gd name="T6" fmla="*/ 507 w 528"/>
                <a:gd name="T7" fmla="*/ 202 h 660"/>
                <a:gd name="T8" fmla="*/ 494 w 528"/>
                <a:gd name="T9" fmla="*/ 169 h 660"/>
                <a:gd name="T10" fmla="*/ 477 w 528"/>
                <a:gd name="T11" fmla="*/ 138 h 660"/>
                <a:gd name="T12" fmla="*/ 459 w 528"/>
                <a:gd name="T13" fmla="*/ 109 h 660"/>
                <a:gd name="T14" fmla="*/ 438 w 528"/>
                <a:gd name="T15" fmla="*/ 82 h 660"/>
                <a:gd name="T16" fmla="*/ 414 w 528"/>
                <a:gd name="T17" fmla="*/ 59 h 660"/>
                <a:gd name="T18" fmla="*/ 389 w 528"/>
                <a:gd name="T19" fmla="*/ 40 h 660"/>
                <a:gd name="T20" fmla="*/ 362 w 528"/>
                <a:gd name="T21" fmla="*/ 24 h 660"/>
                <a:gd name="T22" fmla="*/ 333 w 528"/>
                <a:gd name="T23" fmla="*/ 12 h 660"/>
                <a:gd name="T24" fmla="*/ 304 w 528"/>
                <a:gd name="T25" fmla="*/ 4 h 660"/>
                <a:gd name="T26" fmla="*/ 275 w 528"/>
                <a:gd name="T27" fmla="*/ 0 h 660"/>
                <a:gd name="T28" fmla="*/ 245 w 528"/>
                <a:gd name="T29" fmla="*/ 1 h 660"/>
                <a:gd name="T30" fmla="*/ 215 w 528"/>
                <a:gd name="T31" fmla="*/ 6 h 660"/>
                <a:gd name="T32" fmla="*/ 186 w 528"/>
                <a:gd name="T33" fmla="*/ 15 h 660"/>
                <a:gd name="T34" fmla="*/ 159 w 528"/>
                <a:gd name="T35" fmla="*/ 28 h 660"/>
                <a:gd name="T36" fmla="*/ 132 w 528"/>
                <a:gd name="T37" fmla="*/ 45 h 660"/>
                <a:gd name="T38" fmla="*/ 107 w 528"/>
                <a:gd name="T39" fmla="*/ 65 h 660"/>
                <a:gd name="T40" fmla="*/ 84 w 528"/>
                <a:gd name="T41" fmla="*/ 89 h 660"/>
                <a:gd name="T42" fmla="*/ 64 w 528"/>
                <a:gd name="T43" fmla="*/ 115 h 660"/>
                <a:gd name="T44" fmla="*/ 45 w 528"/>
                <a:gd name="T45" fmla="*/ 145 h 660"/>
                <a:gd name="T46" fmla="*/ 30 w 528"/>
                <a:gd name="T47" fmla="*/ 177 h 660"/>
                <a:gd name="T48" fmla="*/ 18 w 528"/>
                <a:gd name="T49" fmla="*/ 211 h 660"/>
                <a:gd name="T50" fmla="*/ 9 w 528"/>
                <a:gd name="T51" fmla="*/ 247 h 660"/>
                <a:gd name="T52" fmla="*/ 3 w 528"/>
                <a:gd name="T53" fmla="*/ 283 h 660"/>
                <a:gd name="T54" fmla="*/ 0 w 528"/>
                <a:gd name="T55" fmla="*/ 320 h 660"/>
                <a:gd name="T56" fmla="*/ 1 w 528"/>
                <a:gd name="T57" fmla="*/ 357 h 660"/>
                <a:gd name="T58" fmla="*/ 5 w 528"/>
                <a:gd name="T59" fmla="*/ 394 h 660"/>
                <a:gd name="T60" fmla="*/ 13 w 528"/>
                <a:gd name="T61" fmla="*/ 430 h 660"/>
                <a:gd name="T62" fmla="*/ 23 w 528"/>
                <a:gd name="T63" fmla="*/ 465 h 660"/>
                <a:gd name="T64" fmla="*/ 37 w 528"/>
                <a:gd name="T65" fmla="*/ 498 h 660"/>
                <a:gd name="T66" fmla="*/ 54 w 528"/>
                <a:gd name="T67" fmla="*/ 529 h 660"/>
                <a:gd name="T68" fmla="*/ 74 w 528"/>
                <a:gd name="T69" fmla="*/ 557 h 660"/>
                <a:gd name="T70" fmla="*/ 95 w 528"/>
                <a:gd name="T71" fmla="*/ 582 h 660"/>
                <a:gd name="T72" fmla="*/ 119 w 528"/>
                <a:gd name="T73" fmla="*/ 605 h 660"/>
                <a:gd name="T74" fmla="*/ 145 w 528"/>
                <a:gd name="T75" fmla="*/ 624 h 660"/>
                <a:gd name="T76" fmla="*/ 172 w 528"/>
                <a:gd name="T77" fmla="*/ 639 h 660"/>
                <a:gd name="T78" fmla="*/ 201 w 528"/>
                <a:gd name="T79" fmla="*/ 649 h 660"/>
                <a:gd name="T80" fmla="*/ 230 w 528"/>
                <a:gd name="T81" fmla="*/ 656 h 660"/>
                <a:gd name="T82" fmla="*/ 260 w 528"/>
                <a:gd name="T83" fmla="*/ 659 h 660"/>
                <a:gd name="T84" fmla="*/ 289 w 528"/>
                <a:gd name="T85" fmla="*/ 657 h 660"/>
                <a:gd name="T86" fmla="*/ 319 w 528"/>
                <a:gd name="T87" fmla="*/ 652 h 660"/>
                <a:gd name="T88" fmla="*/ 348 w 528"/>
                <a:gd name="T89" fmla="*/ 642 h 660"/>
                <a:gd name="T90" fmla="*/ 375 w 528"/>
                <a:gd name="T91" fmla="*/ 628 h 660"/>
                <a:gd name="T92" fmla="*/ 402 w 528"/>
                <a:gd name="T93" fmla="*/ 610 h 660"/>
                <a:gd name="T94" fmla="*/ 426 w 528"/>
                <a:gd name="T95" fmla="*/ 589 h 660"/>
                <a:gd name="T96" fmla="*/ 448 w 528"/>
                <a:gd name="T97" fmla="*/ 564 h 660"/>
                <a:gd name="T98" fmla="*/ 468 w 528"/>
                <a:gd name="T99" fmla="*/ 536 h 660"/>
                <a:gd name="T100" fmla="*/ 486 w 528"/>
                <a:gd name="T101" fmla="*/ 506 h 660"/>
                <a:gd name="T102" fmla="*/ 501 w 528"/>
                <a:gd name="T103" fmla="*/ 474 h 660"/>
                <a:gd name="T104" fmla="*/ 512 w 528"/>
                <a:gd name="T105" fmla="*/ 439 h 660"/>
                <a:gd name="T106" fmla="*/ 520 w 528"/>
                <a:gd name="T107" fmla="*/ 404 h 660"/>
                <a:gd name="T108" fmla="*/ 525 w 528"/>
                <a:gd name="T109" fmla="*/ 367 h 660"/>
                <a:gd name="T110" fmla="*/ 527 w 528"/>
                <a:gd name="T111" fmla="*/ 330 h 6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8"/>
                <a:gd name="T169" fmla="*/ 0 h 660"/>
                <a:gd name="T170" fmla="*/ 528 w 528"/>
                <a:gd name="T171" fmla="*/ 660 h 66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8" h="660">
                  <a:moveTo>
                    <a:pt x="527" y="330"/>
                  </a:moveTo>
                  <a:lnTo>
                    <a:pt x="526" y="311"/>
                  </a:lnTo>
                  <a:lnTo>
                    <a:pt x="525" y="292"/>
                  </a:lnTo>
                  <a:lnTo>
                    <a:pt x="523" y="274"/>
                  </a:lnTo>
                  <a:lnTo>
                    <a:pt x="520" y="255"/>
                  </a:lnTo>
                  <a:lnTo>
                    <a:pt x="516" y="238"/>
                  </a:lnTo>
                  <a:lnTo>
                    <a:pt x="512" y="220"/>
                  </a:lnTo>
                  <a:lnTo>
                    <a:pt x="507" y="202"/>
                  </a:lnTo>
                  <a:lnTo>
                    <a:pt x="501" y="185"/>
                  </a:lnTo>
                  <a:lnTo>
                    <a:pt x="494" y="169"/>
                  </a:lnTo>
                  <a:lnTo>
                    <a:pt x="486" y="153"/>
                  </a:lnTo>
                  <a:lnTo>
                    <a:pt x="477" y="138"/>
                  </a:lnTo>
                  <a:lnTo>
                    <a:pt x="468" y="123"/>
                  </a:lnTo>
                  <a:lnTo>
                    <a:pt x="459" y="109"/>
                  </a:lnTo>
                  <a:lnTo>
                    <a:pt x="448" y="95"/>
                  </a:lnTo>
                  <a:lnTo>
                    <a:pt x="438" y="82"/>
                  </a:lnTo>
                  <a:lnTo>
                    <a:pt x="426" y="70"/>
                  </a:lnTo>
                  <a:lnTo>
                    <a:pt x="414" y="59"/>
                  </a:lnTo>
                  <a:lnTo>
                    <a:pt x="402" y="49"/>
                  </a:lnTo>
                  <a:lnTo>
                    <a:pt x="389" y="40"/>
                  </a:lnTo>
                  <a:lnTo>
                    <a:pt x="375" y="31"/>
                  </a:lnTo>
                  <a:lnTo>
                    <a:pt x="362" y="24"/>
                  </a:lnTo>
                  <a:lnTo>
                    <a:pt x="348" y="17"/>
                  </a:lnTo>
                  <a:lnTo>
                    <a:pt x="333" y="12"/>
                  </a:lnTo>
                  <a:lnTo>
                    <a:pt x="319" y="8"/>
                  </a:lnTo>
                  <a:lnTo>
                    <a:pt x="304" y="4"/>
                  </a:lnTo>
                  <a:lnTo>
                    <a:pt x="289" y="2"/>
                  </a:lnTo>
                  <a:lnTo>
                    <a:pt x="275" y="0"/>
                  </a:lnTo>
                  <a:lnTo>
                    <a:pt x="260" y="0"/>
                  </a:lnTo>
                  <a:lnTo>
                    <a:pt x="245" y="1"/>
                  </a:lnTo>
                  <a:lnTo>
                    <a:pt x="230" y="3"/>
                  </a:lnTo>
                  <a:lnTo>
                    <a:pt x="215" y="6"/>
                  </a:lnTo>
                  <a:lnTo>
                    <a:pt x="201" y="10"/>
                  </a:lnTo>
                  <a:lnTo>
                    <a:pt x="186" y="15"/>
                  </a:lnTo>
                  <a:lnTo>
                    <a:pt x="172" y="20"/>
                  </a:lnTo>
                  <a:lnTo>
                    <a:pt x="159" y="28"/>
                  </a:lnTo>
                  <a:lnTo>
                    <a:pt x="145" y="35"/>
                  </a:lnTo>
                  <a:lnTo>
                    <a:pt x="132" y="45"/>
                  </a:lnTo>
                  <a:lnTo>
                    <a:pt x="119" y="54"/>
                  </a:lnTo>
                  <a:lnTo>
                    <a:pt x="107" y="65"/>
                  </a:lnTo>
                  <a:lnTo>
                    <a:pt x="95" y="77"/>
                  </a:lnTo>
                  <a:lnTo>
                    <a:pt x="84" y="89"/>
                  </a:lnTo>
                  <a:lnTo>
                    <a:pt x="74" y="102"/>
                  </a:lnTo>
                  <a:lnTo>
                    <a:pt x="64" y="115"/>
                  </a:lnTo>
                  <a:lnTo>
                    <a:pt x="54" y="130"/>
                  </a:lnTo>
                  <a:lnTo>
                    <a:pt x="45" y="145"/>
                  </a:lnTo>
                  <a:lnTo>
                    <a:pt x="37" y="161"/>
                  </a:lnTo>
                  <a:lnTo>
                    <a:pt x="30" y="177"/>
                  </a:lnTo>
                  <a:lnTo>
                    <a:pt x="23" y="194"/>
                  </a:lnTo>
                  <a:lnTo>
                    <a:pt x="18" y="211"/>
                  </a:lnTo>
                  <a:lnTo>
                    <a:pt x="13" y="229"/>
                  </a:lnTo>
                  <a:lnTo>
                    <a:pt x="9" y="247"/>
                  </a:lnTo>
                  <a:lnTo>
                    <a:pt x="5" y="265"/>
                  </a:lnTo>
                  <a:lnTo>
                    <a:pt x="3" y="283"/>
                  </a:lnTo>
                  <a:lnTo>
                    <a:pt x="1" y="302"/>
                  </a:lnTo>
                  <a:lnTo>
                    <a:pt x="0" y="320"/>
                  </a:lnTo>
                  <a:lnTo>
                    <a:pt x="0" y="339"/>
                  </a:lnTo>
                  <a:lnTo>
                    <a:pt x="1" y="357"/>
                  </a:lnTo>
                  <a:lnTo>
                    <a:pt x="3" y="376"/>
                  </a:lnTo>
                  <a:lnTo>
                    <a:pt x="5" y="394"/>
                  </a:lnTo>
                  <a:lnTo>
                    <a:pt x="9" y="412"/>
                  </a:lnTo>
                  <a:lnTo>
                    <a:pt x="13" y="430"/>
                  </a:lnTo>
                  <a:lnTo>
                    <a:pt x="18" y="448"/>
                  </a:lnTo>
                  <a:lnTo>
                    <a:pt x="23" y="465"/>
                  </a:lnTo>
                  <a:lnTo>
                    <a:pt x="30" y="482"/>
                  </a:lnTo>
                  <a:lnTo>
                    <a:pt x="37" y="498"/>
                  </a:lnTo>
                  <a:lnTo>
                    <a:pt x="45" y="514"/>
                  </a:lnTo>
                  <a:lnTo>
                    <a:pt x="54" y="529"/>
                  </a:lnTo>
                  <a:lnTo>
                    <a:pt x="64" y="544"/>
                  </a:lnTo>
                  <a:lnTo>
                    <a:pt x="74" y="557"/>
                  </a:lnTo>
                  <a:lnTo>
                    <a:pt x="84" y="570"/>
                  </a:lnTo>
                  <a:lnTo>
                    <a:pt x="95" y="582"/>
                  </a:lnTo>
                  <a:lnTo>
                    <a:pt x="107" y="594"/>
                  </a:lnTo>
                  <a:lnTo>
                    <a:pt x="119" y="605"/>
                  </a:lnTo>
                  <a:lnTo>
                    <a:pt x="132" y="614"/>
                  </a:lnTo>
                  <a:lnTo>
                    <a:pt x="145" y="624"/>
                  </a:lnTo>
                  <a:lnTo>
                    <a:pt x="159" y="631"/>
                  </a:lnTo>
                  <a:lnTo>
                    <a:pt x="172" y="639"/>
                  </a:lnTo>
                  <a:lnTo>
                    <a:pt x="186" y="644"/>
                  </a:lnTo>
                  <a:lnTo>
                    <a:pt x="201" y="649"/>
                  </a:lnTo>
                  <a:lnTo>
                    <a:pt x="215" y="654"/>
                  </a:lnTo>
                  <a:lnTo>
                    <a:pt x="230" y="656"/>
                  </a:lnTo>
                  <a:lnTo>
                    <a:pt x="245" y="658"/>
                  </a:lnTo>
                  <a:lnTo>
                    <a:pt x="260" y="659"/>
                  </a:lnTo>
                  <a:lnTo>
                    <a:pt x="275" y="658"/>
                  </a:lnTo>
                  <a:lnTo>
                    <a:pt x="289" y="657"/>
                  </a:lnTo>
                  <a:lnTo>
                    <a:pt x="304" y="655"/>
                  </a:lnTo>
                  <a:lnTo>
                    <a:pt x="319" y="652"/>
                  </a:lnTo>
                  <a:lnTo>
                    <a:pt x="333" y="647"/>
                  </a:lnTo>
                  <a:lnTo>
                    <a:pt x="348" y="642"/>
                  </a:lnTo>
                  <a:lnTo>
                    <a:pt x="362" y="635"/>
                  </a:lnTo>
                  <a:lnTo>
                    <a:pt x="375" y="628"/>
                  </a:lnTo>
                  <a:lnTo>
                    <a:pt x="389" y="620"/>
                  </a:lnTo>
                  <a:lnTo>
                    <a:pt x="402" y="610"/>
                  </a:lnTo>
                  <a:lnTo>
                    <a:pt x="414" y="600"/>
                  </a:lnTo>
                  <a:lnTo>
                    <a:pt x="426" y="589"/>
                  </a:lnTo>
                  <a:lnTo>
                    <a:pt x="438" y="577"/>
                  </a:lnTo>
                  <a:lnTo>
                    <a:pt x="448" y="564"/>
                  </a:lnTo>
                  <a:lnTo>
                    <a:pt x="459" y="551"/>
                  </a:lnTo>
                  <a:lnTo>
                    <a:pt x="468" y="536"/>
                  </a:lnTo>
                  <a:lnTo>
                    <a:pt x="477" y="521"/>
                  </a:lnTo>
                  <a:lnTo>
                    <a:pt x="486" y="506"/>
                  </a:lnTo>
                  <a:lnTo>
                    <a:pt x="494" y="490"/>
                  </a:lnTo>
                  <a:lnTo>
                    <a:pt x="501" y="474"/>
                  </a:lnTo>
                  <a:lnTo>
                    <a:pt x="507" y="457"/>
                  </a:lnTo>
                  <a:lnTo>
                    <a:pt x="512" y="439"/>
                  </a:lnTo>
                  <a:lnTo>
                    <a:pt x="516" y="421"/>
                  </a:lnTo>
                  <a:lnTo>
                    <a:pt x="520" y="404"/>
                  </a:lnTo>
                  <a:lnTo>
                    <a:pt x="523" y="385"/>
                  </a:lnTo>
                  <a:lnTo>
                    <a:pt x="525" y="367"/>
                  </a:lnTo>
                  <a:lnTo>
                    <a:pt x="526" y="348"/>
                  </a:lnTo>
                  <a:lnTo>
                    <a:pt x="527" y="330"/>
                  </a:lnTo>
                </a:path>
              </a:pathLst>
            </a:custGeom>
            <a:solidFill>
              <a:srgbClr val="FFFFFF"/>
            </a:solidFill>
            <a:ln w="12700" cap="rnd">
              <a:noFill/>
              <a:round/>
              <a:headEnd/>
              <a:tailEnd/>
            </a:ln>
          </p:spPr>
          <p:txBody>
            <a:bodyPr/>
            <a:lstStyle/>
            <a:p>
              <a:endParaRPr lang="en-CA"/>
            </a:p>
          </p:txBody>
        </p:sp>
        <p:sp>
          <p:nvSpPr>
            <p:cNvPr id="144397" name="Freeform 4"/>
            <p:cNvSpPr>
              <a:spLocks/>
            </p:cNvSpPr>
            <p:nvPr/>
          </p:nvSpPr>
          <p:spPr bwMode="auto">
            <a:xfrm>
              <a:off x="5003" y="3698"/>
              <a:ext cx="363" cy="488"/>
            </a:xfrm>
            <a:custGeom>
              <a:avLst/>
              <a:gdLst>
                <a:gd name="T0" fmla="*/ 362 w 363"/>
                <a:gd name="T1" fmla="*/ 230 h 488"/>
                <a:gd name="T2" fmla="*/ 360 w 363"/>
                <a:gd name="T3" fmla="*/ 202 h 488"/>
                <a:gd name="T4" fmla="*/ 355 w 363"/>
                <a:gd name="T5" fmla="*/ 175 h 488"/>
                <a:gd name="T6" fmla="*/ 348 w 363"/>
                <a:gd name="T7" fmla="*/ 149 h 488"/>
                <a:gd name="T8" fmla="*/ 339 w 363"/>
                <a:gd name="T9" fmla="*/ 125 h 488"/>
                <a:gd name="T10" fmla="*/ 328 w 363"/>
                <a:gd name="T11" fmla="*/ 101 h 488"/>
                <a:gd name="T12" fmla="*/ 315 w 363"/>
                <a:gd name="T13" fmla="*/ 80 h 488"/>
                <a:gd name="T14" fmla="*/ 301 w 363"/>
                <a:gd name="T15" fmla="*/ 61 h 488"/>
                <a:gd name="T16" fmla="*/ 285 w 363"/>
                <a:gd name="T17" fmla="*/ 44 h 488"/>
                <a:gd name="T18" fmla="*/ 267 w 363"/>
                <a:gd name="T19" fmla="*/ 30 h 488"/>
                <a:gd name="T20" fmla="*/ 248 w 363"/>
                <a:gd name="T21" fmla="*/ 18 h 488"/>
                <a:gd name="T22" fmla="*/ 230 w 363"/>
                <a:gd name="T23" fmla="*/ 9 h 488"/>
                <a:gd name="T24" fmla="*/ 209 w 363"/>
                <a:gd name="T25" fmla="*/ 3 h 488"/>
                <a:gd name="T26" fmla="*/ 189 w 363"/>
                <a:gd name="T27" fmla="*/ 0 h 488"/>
                <a:gd name="T28" fmla="*/ 169 w 363"/>
                <a:gd name="T29" fmla="*/ 1 h 488"/>
                <a:gd name="T30" fmla="*/ 148 w 363"/>
                <a:gd name="T31" fmla="*/ 4 h 488"/>
                <a:gd name="T32" fmla="*/ 128 w 363"/>
                <a:gd name="T33" fmla="*/ 11 h 488"/>
                <a:gd name="T34" fmla="*/ 109 w 363"/>
                <a:gd name="T35" fmla="*/ 20 h 488"/>
                <a:gd name="T36" fmla="*/ 91 w 363"/>
                <a:gd name="T37" fmla="*/ 33 h 488"/>
                <a:gd name="T38" fmla="*/ 74 w 363"/>
                <a:gd name="T39" fmla="*/ 48 h 488"/>
                <a:gd name="T40" fmla="*/ 58 w 363"/>
                <a:gd name="T41" fmla="*/ 65 h 488"/>
                <a:gd name="T42" fmla="*/ 43 w 363"/>
                <a:gd name="T43" fmla="*/ 85 h 488"/>
                <a:gd name="T44" fmla="*/ 31 w 363"/>
                <a:gd name="T45" fmla="*/ 107 h 488"/>
                <a:gd name="T46" fmla="*/ 21 w 363"/>
                <a:gd name="T47" fmla="*/ 131 h 488"/>
                <a:gd name="T48" fmla="*/ 12 w 363"/>
                <a:gd name="T49" fmla="*/ 156 h 488"/>
                <a:gd name="T50" fmla="*/ 6 w 363"/>
                <a:gd name="T51" fmla="*/ 182 h 488"/>
                <a:gd name="T52" fmla="*/ 2 w 363"/>
                <a:gd name="T53" fmla="*/ 209 h 488"/>
                <a:gd name="T54" fmla="*/ 0 w 363"/>
                <a:gd name="T55" fmla="*/ 237 h 488"/>
                <a:gd name="T56" fmla="*/ 1 w 363"/>
                <a:gd name="T57" fmla="*/ 264 h 488"/>
                <a:gd name="T58" fmla="*/ 4 w 363"/>
                <a:gd name="T59" fmla="*/ 291 h 488"/>
                <a:gd name="T60" fmla="*/ 9 w 363"/>
                <a:gd name="T61" fmla="*/ 318 h 488"/>
                <a:gd name="T62" fmla="*/ 17 w 363"/>
                <a:gd name="T63" fmla="*/ 344 h 488"/>
                <a:gd name="T64" fmla="*/ 26 w 363"/>
                <a:gd name="T65" fmla="*/ 368 h 488"/>
                <a:gd name="T66" fmla="*/ 37 w 363"/>
                <a:gd name="T67" fmla="*/ 391 h 488"/>
                <a:gd name="T68" fmla="*/ 50 w 363"/>
                <a:gd name="T69" fmla="*/ 412 h 488"/>
                <a:gd name="T70" fmla="*/ 65 w 363"/>
                <a:gd name="T71" fmla="*/ 431 h 488"/>
                <a:gd name="T72" fmla="*/ 82 w 363"/>
                <a:gd name="T73" fmla="*/ 447 h 488"/>
                <a:gd name="T74" fmla="*/ 99 w 363"/>
                <a:gd name="T75" fmla="*/ 461 h 488"/>
                <a:gd name="T76" fmla="*/ 118 w 363"/>
                <a:gd name="T77" fmla="*/ 472 h 488"/>
                <a:gd name="T78" fmla="*/ 138 w 363"/>
                <a:gd name="T79" fmla="*/ 480 h 488"/>
                <a:gd name="T80" fmla="*/ 158 w 363"/>
                <a:gd name="T81" fmla="*/ 485 h 488"/>
                <a:gd name="T82" fmla="*/ 178 w 363"/>
                <a:gd name="T83" fmla="*/ 487 h 488"/>
                <a:gd name="T84" fmla="*/ 199 w 363"/>
                <a:gd name="T85" fmla="*/ 486 h 488"/>
                <a:gd name="T86" fmla="*/ 220 w 363"/>
                <a:gd name="T87" fmla="*/ 481 h 488"/>
                <a:gd name="T88" fmla="*/ 239 w 363"/>
                <a:gd name="T89" fmla="*/ 474 h 488"/>
                <a:gd name="T90" fmla="*/ 258 w 363"/>
                <a:gd name="T91" fmla="*/ 464 h 488"/>
                <a:gd name="T92" fmla="*/ 276 w 363"/>
                <a:gd name="T93" fmla="*/ 451 h 488"/>
                <a:gd name="T94" fmla="*/ 293 w 363"/>
                <a:gd name="T95" fmla="*/ 435 h 488"/>
                <a:gd name="T96" fmla="*/ 308 w 363"/>
                <a:gd name="T97" fmla="*/ 417 h 488"/>
                <a:gd name="T98" fmla="*/ 322 w 363"/>
                <a:gd name="T99" fmla="*/ 397 h 488"/>
                <a:gd name="T100" fmla="*/ 334 w 363"/>
                <a:gd name="T101" fmla="*/ 374 h 488"/>
                <a:gd name="T102" fmla="*/ 344 w 363"/>
                <a:gd name="T103" fmla="*/ 350 h 488"/>
                <a:gd name="T104" fmla="*/ 352 w 363"/>
                <a:gd name="T105" fmla="*/ 325 h 488"/>
                <a:gd name="T106" fmla="*/ 358 w 363"/>
                <a:gd name="T107" fmla="*/ 298 h 488"/>
                <a:gd name="T108" fmla="*/ 361 w 363"/>
                <a:gd name="T109" fmla="*/ 271 h 488"/>
                <a:gd name="T110" fmla="*/ 362 w 363"/>
                <a:gd name="T111" fmla="*/ 244 h 4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8"/>
                <a:gd name="T170" fmla="*/ 363 w 363"/>
                <a:gd name="T171" fmla="*/ 488 h 48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8">
                  <a:moveTo>
                    <a:pt x="362" y="244"/>
                  </a:moveTo>
                  <a:lnTo>
                    <a:pt x="362" y="230"/>
                  </a:lnTo>
                  <a:lnTo>
                    <a:pt x="361" y="216"/>
                  </a:lnTo>
                  <a:lnTo>
                    <a:pt x="360" y="202"/>
                  </a:lnTo>
                  <a:lnTo>
                    <a:pt x="358" y="189"/>
                  </a:lnTo>
                  <a:lnTo>
                    <a:pt x="355" y="175"/>
                  </a:lnTo>
                  <a:lnTo>
                    <a:pt x="352" y="162"/>
                  </a:lnTo>
                  <a:lnTo>
                    <a:pt x="348" y="149"/>
                  </a:lnTo>
                  <a:lnTo>
                    <a:pt x="344" y="137"/>
                  </a:lnTo>
                  <a:lnTo>
                    <a:pt x="339" y="125"/>
                  </a:lnTo>
                  <a:lnTo>
                    <a:pt x="334" y="113"/>
                  </a:lnTo>
                  <a:lnTo>
                    <a:pt x="328" y="101"/>
                  </a:lnTo>
                  <a:lnTo>
                    <a:pt x="322" y="90"/>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5"/>
                  </a:lnTo>
                  <a:lnTo>
                    <a:pt x="37" y="96"/>
                  </a:lnTo>
                  <a:lnTo>
                    <a:pt x="31" y="107"/>
                  </a:lnTo>
                  <a:lnTo>
                    <a:pt x="26" y="119"/>
                  </a:lnTo>
                  <a:lnTo>
                    <a:pt x="21" y="131"/>
                  </a:lnTo>
                  <a:lnTo>
                    <a:pt x="17" y="143"/>
                  </a:lnTo>
                  <a:lnTo>
                    <a:pt x="12" y="156"/>
                  </a:lnTo>
                  <a:lnTo>
                    <a:pt x="9" y="169"/>
                  </a:lnTo>
                  <a:lnTo>
                    <a:pt x="6" y="182"/>
                  </a:lnTo>
                  <a:lnTo>
                    <a:pt x="4" y="196"/>
                  </a:lnTo>
                  <a:lnTo>
                    <a:pt x="2" y="209"/>
                  </a:lnTo>
                  <a:lnTo>
                    <a:pt x="1" y="223"/>
                  </a:lnTo>
                  <a:lnTo>
                    <a:pt x="0" y="237"/>
                  </a:lnTo>
                  <a:lnTo>
                    <a:pt x="0" y="250"/>
                  </a:lnTo>
                  <a:lnTo>
                    <a:pt x="1" y="264"/>
                  </a:lnTo>
                  <a:lnTo>
                    <a:pt x="2" y="278"/>
                  </a:lnTo>
                  <a:lnTo>
                    <a:pt x="4" y="291"/>
                  </a:lnTo>
                  <a:lnTo>
                    <a:pt x="6" y="305"/>
                  </a:lnTo>
                  <a:lnTo>
                    <a:pt x="9" y="318"/>
                  </a:lnTo>
                  <a:lnTo>
                    <a:pt x="12" y="331"/>
                  </a:lnTo>
                  <a:lnTo>
                    <a:pt x="17" y="344"/>
                  </a:lnTo>
                  <a:lnTo>
                    <a:pt x="21" y="356"/>
                  </a:lnTo>
                  <a:lnTo>
                    <a:pt x="26" y="368"/>
                  </a:lnTo>
                  <a:lnTo>
                    <a:pt x="31" y="380"/>
                  </a:lnTo>
                  <a:lnTo>
                    <a:pt x="37" y="391"/>
                  </a:lnTo>
                  <a:lnTo>
                    <a:pt x="43" y="402"/>
                  </a:lnTo>
                  <a:lnTo>
                    <a:pt x="50" y="412"/>
                  </a:lnTo>
                  <a:lnTo>
                    <a:pt x="58" y="422"/>
                  </a:lnTo>
                  <a:lnTo>
                    <a:pt x="65" y="431"/>
                  </a:lnTo>
                  <a:lnTo>
                    <a:pt x="74" y="439"/>
                  </a:lnTo>
                  <a:lnTo>
                    <a:pt x="82" y="447"/>
                  </a:lnTo>
                  <a:lnTo>
                    <a:pt x="91" y="454"/>
                  </a:lnTo>
                  <a:lnTo>
                    <a:pt x="99" y="461"/>
                  </a:lnTo>
                  <a:lnTo>
                    <a:pt x="109" y="467"/>
                  </a:lnTo>
                  <a:lnTo>
                    <a:pt x="118" y="472"/>
                  </a:lnTo>
                  <a:lnTo>
                    <a:pt x="128" y="476"/>
                  </a:lnTo>
                  <a:lnTo>
                    <a:pt x="138" y="480"/>
                  </a:lnTo>
                  <a:lnTo>
                    <a:pt x="148" y="483"/>
                  </a:lnTo>
                  <a:lnTo>
                    <a:pt x="158" y="485"/>
                  </a:lnTo>
                  <a:lnTo>
                    <a:pt x="169" y="486"/>
                  </a:lnTo>
                  <a:lnTo>
                    <a:pt x="178" y="487"/>
                  </a:lnTo>
                  <a:lnTo>
                    <a:pt x="189" y="487"/>
                  </a:lnTo>
                  <a:lnTo>
                    <a:pt x="199" y="486"/>
                  </a:lnTo>
                  <a:lnTo>
                    <a:pt x="209" y="484"/>
                  </a:lnTo>
                  <a:lnTo>
                    <a:pt x="220" y="481"/>
                  </a:lnTo>
                  <a:lnTo>
                    <a:pt x="230" y="478"/>
                  </a:lnTo>
                  <a:lnTo>
                    <a:pt x="239" y="474"/>
                  </a:lnTo>
                  <a:lnTo>
                    <a:pt x="248" y="469"/>
                  </a:lnTo>
                  <a:lnTo>
                    <a:pt x="258" y="464"/>
                  </a:lnTo>
                  <a:lnTo>
                    <a:pt x="267" y="457"/>
                  </a:lnTo>
                  <a:lnTo>
                    <a:pt x="276" y="451"/>
                  </a:lnTo>
                  <a:lnTo>
                    <a:pt x="285" y="443"/>
                  </a:lnTo>
                  <a:lnTo>
                    <a:pt x="293" y="435"/>
                  </a:lnTo>
                  <a:lnTo>
                    <a:pt x="301" y="426"/>
                  </a:lnTo>
                  <a:lnTo>
                    <a:pt x="308" y="417"/>
                  </a:lnTo>
                  <a:lnTo>
                    <a:pt x="315" y="407"/>
                  </a:lnTo>
                  <a:lnTo>
                    <a:pt x="322" y="397"/>
                  </a:lnTo>
                  <a:lnTo>
                    <a:pt x="328" y="386"/>
                  </a:lnTo>
                  <a:lnTo>
                    <a:pt x="334" y="374"/>
                  </a:lnTo>
                  <a:lnTo>
                    <a:pt x="339" y="362"/>
                  </a:lnTo>
                  <a:lnTo>
                    <a:pt x="344" y="350"/>
                  </a:lnTo>
                  <a:lnTo>
                    <a:pt x="348" y="337"/>
                  </a:lnTo>
                  <a:lnTo>
                    <a:pt x="352" y="325"/>
                  </a:lnTo>
                  <a:lnTo>
                    <a:pt x="355" y="312"/>
                  </a:lnTo>
                  <a:lnTo>
                    <a:pt x="358" y="298"/>
                  </a:lnTo>
                  <a:lnTo>
                    <a:pt x="360" y="285"/>
                  </a:lnTo>
                  <a:lnTo>
                    <a:pt x="361" y="271"/>
                  </a:lnTo>
                  <a:lnTo>
                    <a:pt x="362" y="257"/>
                  </a:lnTo>
                  <a:lnTo>
                    <a:pt x="362" y="244"/>
                  </a:lnTo>
                </a:path>
              </a:pathLst>
            </a:custGeom>
            <a:solidFill>
              <a:srgbClr val="80FFFF"/>
            </a:solidFill>
            <a:ln w="12700" cap="rnd">
              <a:noFill/>
              <a:round/>
              <a:headEnd/>
              <a:tailEnd/>
            </a:ln>
          </p:spPr>
          <p:txBody>
            <a:bodyPr/>
            <a:lstStyle/>
            <a:p>
              <a:endParaRPr lang="en-CA"/>
            </a:p>
          </p:txBody>
        </p:sp>
        <p:sp>
          <p:nvSpPr>
            <p:cNvPr id="144398" name="Freeform 5"/>
            <p:cNvSpPr>
              <a:spLocks/>
            </p:cNvSpPr>
            <p:nvPr/>
          </p:nvSpPr>
          <p:spPr bwMode="auto">
            <a:xfrm>
              <a:off x="5023" y="3994"/>
              <a:ext cx="306" cy="59"/>
            </a:xfrm>
            <a:custGeom>
              <a:avLst/>
              <a:gdLst>
                <a:gd name="T0" fmla="*/ 0 w 306"/>
                <a:gd name="T1" fmla="*/ 42 h 59"/>
                <a:gd name="T2" fmla="*/ 38 w 306"/>
                <a:gd name="T3" fmla="*/ 25 h 59"/>
                <a:gd name="T4" fmla="*/ 49 w 306"/>
                <a:gd name="T5" fmla="*/ 34 h 59"/>
                <a:gd name="T6" fmla="*/ 60 w 306"/>
                <a:gd name="T7" fmla="*/ 33 h 59"/>
                <a:gd name="T8" fmla="*/ 74 w 306"/>
                <a:gd name="T9" fmla="*/ 37 h 59"/>
                <a:gd name="T10" fmla="*/ 102 w 306"/>
                <a:gd name="T11" fmla="*/ 21 h 59"/>
                <a:gd name="T12" fmla="*/ 113 w 306"/>
                <a:gd name="T13" fmla="*/ 24 h 59"/>
                <a:gd name="T14" fmla="*/ 147 w 306"/>
                <a:gd name="T15" fmla="*/ 0 h 59"/>
                <a:gd name="T16" fmla="*/ 170 w 306"/>
                <a:gd name="T17" fmla="*/ 13 h 59"/>
                <a:gd name="T18" fmla="*/ 185 w 306"/>
                <a:gd name="T19" fmla="*/ 7 h 59"/>
                <a:gd name="T20" fmla="*/ 210 w 306"/>
                <a:gd name="T21" fmla="*/ 30 h 59"/>
                <a:gd name="T22" fmla="*/ 222 w 306"/>
                <a:gd name="T23" fmla="*/ 25 h 59"/>
                <a:gd name="T24" fmla="*/ 243 w 306"/>
                <a:gd name="T25" fmla="*/ 39 h 59"/>
                <a:gd name="T26" fmla="*/ 269 w 306"/>
                <a:gd name="T27" fmla="*/ 28 h 59"/>
                <a:gd name="T28" fmla="*/ 296 w 306"/>
                <a:gd name="T29" fmla="*/ 42 h 59"/>
                <a:gd name="T30" fmla="*/ 305 w 306"/>
                <a:gd name="T31" fmla="*/ 48 h 59"/>
                <a:gd name="T32" fmla="*/ 178 w 306"/>
                <a:gd name="T33" fmla="*/ 50 h 59"/>
                <a:gd name="T34" fmla="*/ 19 w 306"/>
                <a:gd name="T35" fmla="*/ 58 h 59"/>
                <a:gd name="T36" fmla="*/ 8 w 306"/>
                <a:gd name="T37" fmla="*/ 49 h 59"/>
                <a:gd name="T38" fmla="*/ 0 w 306"/>
                <a:gd name="T39" fmla="*/ 42 h 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06"/>
                <a:gd name="T61" fmla="*/ 0 h 59"/>
                <a:gd name="T62" fmla="*/ 306 w 306"/>
                <a:gd name="T63" fmla="*/ 59 h 59"/>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06" h="59">
                  <a:moveTo>
                    <a:pt x="0" y="42"/>
                  </a:moveTo>
                  <a:lnTo>
                    <a:pt x="38" y="25"/>
                  </a:lnTo>
                  <a:lnTo>
                    <a:pt x="49" y="34"/>
                  </a:lnTo>
                  <a:lnTo>
                    <a:pt x="60" y="33"/>
                  </a:lnTo>
                  <a:lnTo>
                    <a:pt x="74" y="37"/>
                  </a:lnTo>
                  <a:lnTo>
                    <a:pt x="102" y="21"/>
                  </a:lnTo>
                  <a:lnTo>
                    <a:pt x="113" y="24"/>
                  </a:lnTo>
                  <a:lnTo>
                    <a:pt x="147" y="0"/>
                  </a:lnTo>
                  <a:lnTo>
                    <a:pt x="170" y="13"/>
                  </a:lnTo>
                  <a:lnTo>
                    <a:pt x="185" y="7"/>
                  </a:lnTo>
                  <a:lnTo>
                    <a:pt x="210" y="30"/>
                  </a:lnTo>
                  <a:lnTo>
                    <a:pt x="222" y="25"/>
                  </a:lnTo>
                  <a:lnTo>
                    <a:pt x="243" y="39"/>
                  </a:lnTo>
                  <a:lnTo>
                    <a:pt x="269" y="28"/>
                  </a:lnTo>
                  <a:lnTo>
                    <a:pt x="296" y="42"/>
                  </a:lnTo>
                  <a:lnTo>
                    <a:pt x="305" y="48"/>
                  </a:lnTo>
                  <a:lnTo>
                    <a:pt x="178" y="50"/>
                  </a:lnTo>
                  <a:lnTo>
                    <a:pt x="19" y="58"/>
                  </a:lnTo>
                  <a:lnTo>
                    <a:pt x="8" y="49"/>
                  </a:lnTo>
                  <a:lnTo>
                    <a:pt x="0" y="42"/>
                  </a:lnTo>
                </a:path>
              </a:pathLst>
            </a:custGeom>
            <a:solidFill>
              <a:srgbClr val="20B0E0"/>
            </a:solidFill>
            <a:ln w="12700" cap="rnd">
              <a:noFill/>
              <a:round/>
              <a:headEnd/>
              <a:tailEnd/>
            </a:ln>
          </p:spPr>
          <p:txBody>
            <a:bodyPr/>
            <a:lstStyle/>
            <a:p>
              <a:endParaRPr lang="en-CA"/>
            </a:p>
          </p:txBody>
        </p:sp>
        <p:sp>
          <p:nvSpPr>
            <p:cNvPr id="144399" name="Freeform 6"/>
            <p:cNvSpPr>
              <a:spLocks/>
            </p:cNvSpPr>
            <p:nvPr/>
          </p:nvSpPr>
          <p:spPr bwMode="auto">
            <a:xfrm>
              <a:off x="5023" y="4037"/>
              <a:ext cx="321" cy="144"/>
            </a:xfrm>
            <a:custGeom>
              <a:avLst/>
              <a:gdLst>
                <a:gd name="T0" fmla="*/ 0 w 321"/>
                <a:gd name="T1" fmla="*/ 0 h 144"/>
                <a:gd name="T2" fmla="*/ 3 w 321"/>
                <a:gd name="T3" fmla="*/ 7 h 144"/>
                <a:gd name="T4" fmla="*/ 6 w 321"/>
                <a:gd name="T5" fmla="*/ 14 h 144"/>
                <a:gd name="T6" fmla="*/ 9 w 321"/>
                <a:gd name="T7" fmla="*/ 21 h 144"/>
                <a:gd name="T8" fmla="*/ 12 w 321"/>
                <a:gd name="T9" fmla="*/ 28 h 144"/>
                <a:gd name="T10" fmla="*/ 15 w 321"/>
                <a:gd name="T11" fmla="*/ 35 h 144"/>
                <a:gd name="T12" fmla="*/ 18 w 321"/>
                <a:gd name="T13" fmla="*/ 42 h 144"/>
                <a:gd name="T14" fmla="*/ 22 w 321"/>
                <a:gd name="T15" fmla="*/ 48 h 144"/>
                <a:gd name="T16" fmla="*/ 25 w 321"/>
                <a:gd name="T17" fmla="*/ 55 h 144"/>
                <a:gd name="T18" fmla="*/ 29 w 321"/>
                <a:gd name="T19" fmla="*/ 61 h 144"/>
                <a:gd name="T20" fmla="*/ 33 w 321"/>
                <a:gd name="T21" fmla="*/ 68 h 144"/>
                <a:gd name="T22" fmla="*/ 37 w 321"/>
                <a:gd name="T23" fmla="*/ 74 h 144"/>
                <a:gd name="T24" fmla="*/ 41 w 321"/>
                <a:gd name="T25" fmla="*/ 80 h 144"/>
                <a:gd name="T26" fmla="*/ 47 w 321"/>
                <a:gd name="T27" fmla="*/ 86 h 144"/>
                <a:gd name="T28" fmla="*/ 52 w 321"/>
                <a:gd name="T29" fmla="*/ 92 h 144"/>
                <a:gd name="T30" fmla="*/ 57 w 321"/>
                <a:gd name="T31" fmla="*/ 97 h 144"/>
                <a:gd name="T32" fmla="*/ 62 w 321"/>
                <a:gd name="T33" fmla="*/ 103 h 144"/>
                <a:gd name="T34" fmla="*/ 68 w 321"/>
                <a:gd name="T35" fmla="*/ 108 h 144"/>
                <a:gd name="T36" fmla="*/ 74 w 321"/>
                <a:gd name="T37" fmla="*/ 112 h 144"/>
                <a:gd name="T38" fmla="*/ 80 w 321"/>
                <a:gd name="T39" fmla="*/ 117 h 144"/>
                <a:gd name="T40" fmla="*/ 86 w 321"/>
                <a:gd name="T41" fmla="*/ 121 h 144"/>
                <a:gd name="T42" fmla="*/ 93 w 321"/>
                <a:gd name="T43" fmla="*/ 125 h 144"/>
                <a:gd name="T44" fmla="*/ 100 w 321"/>
                <a:gd name="T45" fmla="*/ 128 h 144"/>
                <a:gd name="T46" fmla="*/ 107 w 321"/>
                <a:gd name="T47" fmla="*/ 131 h 144"/>
                <a:gd name="T48" fmla="*/ 114 w 321"/>
                <a:gd name="T49" fmla="*/ 135 h 144"/>
                <a:gd name="T50" fmla="*/ 121 w 321"/>
                <a:gd name="T51" fmla="*/ 137 h 144"/>
                <a:gd name="T52" fmla="*/ 129 w 321"/>
                <a:gd name="T53" fmla="*/ 139 h 144"/>
                <a:gd name="T54" fmla="*/ 136 w 321"/>
                <a:gd name="T55" fmla="*/ 141 h 144"/>
                <a:gd name="T56" fmla="*/ 144 w 321"/>
                <a:gd name="T57" fmla="*/ 142 h 144"/>
                <a:gd name="T58" fmla="*/ 152 w 321"/>
                <a:gd name="T59" fmla="*/ 143 h 144"/>
                <a:gd name="T60" fmla="*/ 159 w 321"/>
                <a:gd name="T61" fmla="*/ 143 h 144"/>
                <a:gd name="T62" fmla="*/ 167 w 321"/>
                <a:gd name="T63" fmla="*/ 143 h 144"/>
                <a:gd name="T64" fmla="*/ 175 w 321"/>
                <a:gd name="T65" fmla="*/ 142 h 144"/>
                <a:gd name="T66" fmla="*/ 182 w 321"/>
                <a:gd name="T67" fmla="*/ 141 h 144"/>
                <a:gd name="T68" fmla="*/ 190 w 321"/>
                <a:gd name="T69" fmla="*/ 139 h 144"/>
                <a:gd name="T70" fmla="*/ 197 w 321"/>
                <a:gd name="T71" fmla="*/ 138 h 144"/>
                <a:gd name="T72" fmla="*/ 204 w 321"/>
                <a:gd name="T73" fmla="*/ 135 h 144"/>
                <a:gd name="T74" fmla="*/ 212 w 321"/>
                <a:gd name="T75" fmla="*/ 132 h 144"/>
                <a:gd name="T76" fmla="*/ 219 w 321"/>
                <a:gd name="T77" fmla="*/ 129 h 144"/>
                <a:gd name="T78" fmla="*/ 225 w 321"/>
                <a:gd name="T79" fmla="*/ 126 h 144"/>
                <a:gd name="T80" fmla="*/ 232 w 321"/>
                <a:gd name="T81" fmla="*/ 121 h 144"/>
                <a:gd name="T82" fmla="*/ 238 w 321"/>
                <a:gd name="T83" fmla="*/ 117 h 144"/>
                <a:gd name="T84" fmla="*/ 244 w 321"/>
                <a:gd name="T85" fmla="*/ 112 h 144"/>
                <a:gd name="T86" fmla="*/ 250 w 321"/>
                <a:gd name="T87" fmla="*/ 108 h 144"/>
                <a:gd name="T88" fmla="*/ 256 w 321"/>
                <a:gd name="T89" fmla="*/ 102 h 144"/>
                <a:gd name="T90" fmla="*/ 261 w 321"/>
                <a:gd name="T91" fmla="*/ 97 h 144"/>
                <a:gd name="T92" fmla="*/ 267 w 321"/>
                <a:gd name="T93" fmla="*/ 92 h 144"/>
                <a:gd name="T94" fmla="*/ 272 w 321"/>
                <a:gd name="T95" fmla="*/ 86 h 144"/>
                <a:gd name="T96" fmla="*/ 277 w 321"/>
                <a:gd name="T97" fmla="*/ 81 h 144"/>
                <a:gd name="T98" fmla="*/ 282 w 321"/>
                <a:gd name="T99" fmla="*/ 75 h 144"/>
                <a:gd name="T100" fmla="*/ 286 w 321"/>
                <a:gd name="T101" fmla="*/ 69 h 144"/>
                <a:gd name="T102" fmla="*/ 290 w 321"/>
                <a:gd name="T103" fmla="*/ 63 h 144"/>
                <a:gd name="T104" fmla="*/ 295 w 321"/>
                <a:gd name="T105" fmla="*/ 56 h 144"/>
                <a:gd name="T106" fmla="*/ 299 w 321"/>
                <a:gd name="T107" fmla="*/ 50 h 144"/>
                <a:gd name="T108" fmla="*/ 302 w 321"/>
                <a:gd name="T109" fmla="*/ 43 h 144"/>
                <a:gd name="T110" fmla="*/ 306 w 321"/>
                <a:gd name="T111" fmla="*/ 36 h 144"/>
                <a:gd name="T112" fmla="*/ 309 w 321"/>
                <a:gd name="T113" fmla="*/ 29 h 144"/>
                <a:gd name="T114" fmla="*/ 312 w 321"/>
                <a:gd name="T115" fmla="*/ 23 h 144"/>
                <a:gd name="T116" fmla="*/ 315 w 321"/>
                <a:gd name="T117" fmla="*/ 16 h 144"/>
                <a:gd name="T118" fmla="*/ 317 w 321"/>
                <a:gd name="T119" fmla="*/ 9 h 144"/>
                <a:gd name="T120" fmla="*/ 319 w 321"/>
                <a:gd name="T121" fmla="*/ 2 h 144"/>
                <a:gd name="T122" fmla="*/ 320 w 321"/>
                <a:gd name="T123" fmla="*/ 1 h 144"/>
                <a:gd name="T124" fmla="*/ 0 w 321"/>
                <a:gd name="T125" fmla="*/ 0 h 14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321"/>
                <a:gd name="T190" fmla="*/ 0 h 144"/>
                <a:gd name="T191" fmla="*/ 321 w 321"/>
                <a:gd name="T192" fmla="*/ 144 h 144"/>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321" h="144">
                  <a:moveTo>
                    <a:pt x="0" y="0"/>
                  </a:moveTo>
                  <a:lnTo>
                    <a:pt x="3" y="7"/>
                  </a:lnTo>
                  <a:lnTo>
                    <a:pt x="6" y="14"/>
                  </a:lnTo>
                  <a:lnTo>
                    <a:pt x="9" y="21"/>
                  </a:lnTo>
                  <a:lnTo>
                    <a:pt x="12" y="28"/>
                  </a:lnTo>
                  <a:lnTo>
                    <a:pt x="15" y="35"/>
                  </a:lnTo>
                  <a:lnTo>
                    <a:pt x="18" y="42"/>
                  </a:lnTo>
                  <a:lnTo>
                    <a:pt x="22" y="48"/>
                  </a:lnTo>
                  <a:lnTo>
                    <a:pt x="25" y="55"/>
                  </a:lnTo>
                  <a:lnTo>
                    <a:pt x="29" y="61"/>
                  </a:lnTo>
                  <a:lnTo>
                    <a:pt x="33" y="68"/>
                  </a:lnTo>
                  <a:lnTo>
                    <a:pt x="37" y="74"/>
                  </a:lnTo>
                  <a:lnTo>
                    <a:pt x="41" y="80"/>
                  </a:lnTo>
                  <a:lnTo>
                    <a:pt x="47" y="86"/>
                  </a:lnTo>
                  <a:lnTo>
                    <a:pt x="52" y="92"/>
                  </a:lnTo>
                  <a:lnTo>
                    <a:pt x="57" y="97"/>
                  </a:lnTo>
                  <a:lnTo>
                    <a:pt x="62" y="103"/>
                  </a:lnTo>
                  <a:lnTo>
                    <a:pt x="68" y="108"/>
                  </a:lnTo>
                  <a:lnTo>
                    <a:pt x="74" y="112"/>
                  </a:lnTo>
                  <a:lnTo>
                    <a:pt x="80" y="117"/>
                  </a:lnTo>
                  <a:lnTo>
                    <a:pt x="86" y="121"/>
                  </a:lnTo>
                  <a:lnTo>
                    <a:pt x="93" y="125"/>
                  </a:lnTo>
                  <a:lnTo>
                    <a:pt x="100" y="128"/>
                  </a:lnTo>
                  <a:lnTo>
                    <a:pt x="107" y="131"/>
                  </a:lnTo>
                  <a:lnTo>
                    <a:pt x="114" y="135"/>
                  </a:lnTo>
                  <a:lnTo>
                    <a:pt x="121" y="137"/>
                  </a:lnTo>
                  <a:lnTo>
                    <a:pt x="129" y="139"/>
                  </a:lnTo>
                  <a:lnTo>
                    <a:pt x="136" y="141"/>
                  </a:lnTo>
                  <a:lnTo>
                    <a:pt x="144" y="142"/>
                  </a:lnTo>
                  <a:lnTo>
                    <a:pt x="152" y="143"/>
                  </a:lnTo>
                  <a:lnTo>
                    <a:pt x="159" y="143"/>
                  </a:lnTo>
                  <a:lnTo>
                    <a:pt x="167" y="143"/>
                  </a:lnTo>
                  <a:lnTo>
                    <a:pt x="175" y="142"/>
                  </a:lnTo>
                  <a:lnTo>
                    <a:pt x="182" y="141"/>
                  </a:lnTo>
                  <a:lnTo>
                    <a:pt x="190" y="139"/>
                  </a:lnTo>
                  <a:lnTo>
                    <a:pt x="197" y="138"/>
                  </a:lnTo>
                  <a:lnTo>
                    <a:pt x="204" y="135"/>
                  </a:lnTo>
                  <a:lnTo>
                    <a:pt x="212" y="132"/>
                  </a:lnTo>
                  <a:lnTo>
                    <a:pt x="219" y="129"/>
                  </a:lnTo>
                  <a:lnTo>
                    <a:pt x="225" y="126"/>
                  </a:lnTo>
                  <a:lnTo>
                    <a:pt x="232" y="121"/>
                  </a:lnTo>
                  <a:lnTo>
                    <a:pt x="238" y="117"/>
                  </a:lnTo>
                  <a:lnTo>
                    <a:pt x="244" y="112"/>
                  </a:lnTo>
                  <a:lnTo>
                    <a:pt x="250" y="108"/>
                  </a:lnTo>
                  <a:lnTo>
                    <a:pt x="256" y="102"/>
                  </a:lnTo>
                  <a:lnTo>
                    <a:pt x="261" y="97"/>
                  </a:lnTo>
                  <a:lnTo>
                    <a:pt x="267" y="92"/>
                  </a:lnTo>
                  <a:lnTo>
                    <a:pt x="272" y="86"/>
                  </a:lnTo>
                  <a:lnTo>
                    <a:pt x="277" y="81"/>
                  </a:lnTo>
                  <a:lnTo>
                    <a:pt x="282" y="75"/>
                  </a:lnTo>
                  <a:lnTo>
                    <a:pt x="286" y="69"/>
                  </a:lnTo>
                  <a:lnTo>
                    <a:pt x="290" y="63"/>
                  </a:lnTo>
                  <a:lnTo>
                    <a:pt x="295" y="56"/>
                  </a:lnTo>
                  <a:lnTo>
                    <a:pt x="299" y="50"/>
                  </a:lnTo>
                  <a:lnTo>
                    <a:pt x="302" y="43"/>
                  </a:lnTo>
                  <a:lnTo>
                    <a:pt x="306" y="36"/>
                  </a:lnTo>
                  <a:lnTo>
                    <a:pt x="309" y="29"/>
                  </a:lnTo>
                  <a:lnTo>
                    <a:pt x="312" y="23"/>
                  </a:lnTo>
                  <a:lnTo>
                    <a:pt x="315" y="16"/>
                  </a:lnTo>
                  <a:lnTo>
                    <a:pt x="317" y="9"/>
                  </a:lnTo>
                  <a:lnTo>
                    <a:pt x="319" y="2"/>
                  </a:lnTo>
                  <a:lnTo>
                    <a:pt x="320" y="1"/>
                  </a:lnTo>
                  <a:lnTo>
                    <a:pt x="0" y="0"/>
                  </a:lnTo>
                </a:path>
              </a:pathLst>
            </a:custGeom>
            <a:solidFill>
              <a:srgbClr val="20B0E0"/>
            </a:solidFill>
            <a:ln w="12700" cap="rnd">
              <a:noFill/>
              <a:round/>
              <a:headEnd/>
              <a:tailEnd/>
            </a:ln>
          </p:spPr>
          <p:txBody>
            <a:bodyPr/>
            <a:lstStyle/>
            <a:p>
              <a:endParaRPr lang="en-CA"/>
            </a:p>
          </p:txBody>
        </p:sp>
        <p:sp>
          <p:nvSpPr>
            <p:cNvPr id="144400" name="Freeform 7"/>
            <p:cNvSpPr>
              <a:spLocks/>
            </p:cNvSpPr>
            <p:nvPr/>
          </p:nvSpPr>
          <p:spPr bwMode="auto">
            <a:xfrm>
              <a:off x="5040" y="4073"/>
              <a:ext cx="291" cy="108"/>
            </a:xfrm>
            <a:custGeom>
              <a:avLst/>
              <a:gdLst>
                <a:gd name="T0" fmla="*/ 0 w 291"/>
                <a:gd name="T1" fmla="*/ 3 h 108"/>
                <a:gd name="T2" fmla="*/ 2 w 291"/>
                <a:gd name="T3" fmla="*/ 9 h 108"/>
                <a:gd name="T4" fmla="*/ 6 w 291"/>
                <a:gd name="T5" fmla="*/ 16 h 108"/>
                <a:gd name="T6" fmla="*/ 9 w 291"/>
                <a:gd name="T7" fmla="*/ 22 h 108"/>
                <a:gd name="T8" fmla="*/ 13 w 291"/>
                <a:gd name="T9" fmla="*/ 28 h 108"/>
                <a:gd name="T10" fmla="*/ 17 w 291"/>
                <a:gd name="T11" fmla="*/ 34 h 108"/>
                <a:gd name="T12" fmla="*/ 21 w 291"/>
                <a:gd name="T13" fmla="*/ 40 h 108"/>
                <a:gd name="T14" fmla="*/ 26 w 291"/>
                <a:gd name="T15" fmla="*/ 45 h 108"/>
                <a:gd name="T16" fmla="*/ 30 w 291"/>
                <a:gd name="T17" fmla="*/ 51 h 108"/>
                <a:gd name="T18" fmla="*/ 35 w 291"/>
                <a:gd name="T19" fmla="*/ 56 h 108"/>
                <a:gd name="T20" fmla="*/ 40 w 291"/>
                <a:gd name="T21" fmla="*/ 61 h 108"/>
                <a:gd name="T22" fmla="*/ 45 w 291"/>
                <a:gd name="T23" fmla="*/ 67 h 108"/>
                <a:gd name="T24" fmla="*/ 51 w 291"/>
                <a:gd name="T25" fmla="*/ 72 h 108"/>
                <a:gd name="T26" fmla="*/ 57 w 291"/>
                <a:gd name="T27" fmla="*/ 76 h 108"/>
                <a:gd name="T28" fmla="*/ 62 w 291"/>
                <a:gd name="T29" fmla="*/ 81 h 108"/>
                <a:gd name="T30" fmla="*/ 68 w 291"/>
                <a:gd name="T31" fmla="*/ 84 h 108"/>
                <a:gd name="T32" fmla="*/ 75 w 291"/>
                <a:gd name="T33" fmla="*/ 88 h 108"/>
                <a:gd name="T34" fmla="*/ 81 w 291"/>
                <a:gd name="T35" fmla="*/ 91 h 108"/>
                <a:gd name="T36" fmla="*/ 88 w 291"/>
                <a:gd name="T37" fmla="*/ 94 h 108"/>
                <a:gd name="T38" fmla="*/ 95 w 291"/>
                <a:gd name="T39" fmla="*/ 97 h 108"/>
                <a:gd name="T40" fmla="*/ 102 w 291"/>
                <a:gd name="T41" fmla="*/ 100 h 108"/>
                <a:gd name="T42" fmla="*/ 109 w 291"/>
                <a:gd name="T43" fmla="*/ 102 h 108"/>
                <a:gd name="T44" fmla="*/ 116 w 291"/>
                <a:gd name="T45" fmla="*/ 104 h 108"/>
                <a:gd name="T46" fmla="*/ 123 w 291"/>
                <a:gd name="T47" fmla="*/ 105 h 108"/>
                <a:gd name="T48" fmla="*/ 130 w 291"/>
                <a:gd name="T49" fmla="*/ 107 h 108"/>
                <a:gd name="T50" fmla="*/ 138 w 291"/>
                <a:gd name="T51" fmla="*/ 107 h 108"/>
                <a:gd name="T52" fmla="*/ 145 w 291"/>
                <a:gd name="T53" fmla="*/ 107 h 108"/>
                <a:gd name="T54" fmla="*/ 152 w 291"/>
                <a:gd name="T55" fmla="*/ 107 h 108"/>
                <a:gd name="T56" fmla="*/ 159 w 291"/>
                <a:gd name="T57" fmla="*/ 106 h 108"/>
                <a:gd name="T58" fmla="*/ 167 w 291"/>
                <a:gd name="T59" fmla="*/ 105 h 108"/>
                <a:gd name="T60" fmla="*/ 174 w 291"/>
                <a:gd name="T61" fmla="*/ 103 h 108"/>
                <a:gd name="T62" fmla="*/ 181 w 291"/>
                <a:gd name="T63" fmla="*/ 102 h 108"/>
                <a:gd name="T64" fmla="*/ 188 w 291"/>
                <a:gd name="T65" fmla="*/ 99 h 108"/>
                <a:gd name="T66" fmla="*/ 195 w 291"/>
                <a:gd name="T67" fmla="*/ 96 h 108"/>
                <a:gd name="T68" fmla="*/ 202 w 291"/>
                <a:gd name="T69" fmla="*/ 93 h 108"/>
                <a:gd name="T70" fmla="*/ 209 w 291"/>
                <a:gd name="T71" fmla="*/ 90 h 108"/>
                <a:gd name="T72" fmla="*/ 215 w 291"/>
                <a:gd name="T73" fmla="*/ 86 h 108"/>
                <a:gd name="T74" fmla="*/ 220 w 291"/>
                <a:gd name="T75" fmla="*/ 82 h 108"/>
                <a:gd name="T76" fmla="*/ 227 w 291"/>
                <a:gd name="T77" fmla="*/ 78 h 108"/>
                <a:gd name="T78" fmla="*/ 232 w 291"/>
                <a:gd name="T79" fmla="*/ 73 h 108"/>
                <a:gd name="T80" fmla="*/ 238 w 291"/>
                <a:gd name="T81" fmla="*/ 69 h 108"/>
                <a:gd name="T82" fmla="*/ 243 w 291"/>
                <a:gd name="T83" fmla="*/ 64 h 108"/>
                <a:gd name="T84" fmla="*/ 248 w 291"/>
                <a:gd name="T85" fmla="*/ 58 h 108"/>
                <a:gd name="T86" fmla="*/ 254 w 291"/>
                <a:gd name="T87" fmla="*/ 54 h 108"/>
                <a:gd name="T88" fmla="*/ 258 w 291"/>
                <a:gd name="T89" fmla="*/ 48 h 108"/>
                <a:gd name="T90" fmla="*/ 263 w 291"/>
                <a:gd name="T91" fmla="*/ 43 h 108"/>
                <a:gd name="T92" fmla="*/ 267 w 291"/>
                <a:gd name="T93" fmla="*/ 37 h 108"/>
                <a:gd name="T94" fmla="*/ 271 w 291"/>
                <a:gd name="T95" fmla="*/ 31 h 108"/>
                <a:gd name="T96" fmla="*/ 276 w 291"/>
                <a:gd name="T97" fmla="*/ 25 h 108"/>
                <a:gd name="T98" fmla="*/ 279 w 291"/>
                <a:gd name="T99" fmla="*/ 19 h 108"/>
                <a:gd name="T100" fmla="*/ 283 w 291"/>
                <a:gd name="T101" fmla="*/ 13 h 108"/>
                <a:gd name="T102" fmla="*/ 286 w 291"/>
                <a:gd name="T103" fmla="*/ 7 h 108"/>
                <a:gd name="T104" fmla="*/ 290 w 291"/>
                <a:gd name="T105" fmla="*/ 0 h 108"/>
                <a:gd name="T106" fmla="*/ 0 w 291"/>
                <a:gd name="T107" fmla="*/ 3 h 10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91"/>
                <a:gd name="T163" fmla="*/ 0 h 108"/>
                <a:gd name="T164" fmla="*/ 291 w 291"/>
                <a:gd name="T165" fmla="*/ 108 h 10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91" h="108">
                  <a:moveTo>
                    <a:pt x="0" y="3"/>
                  </a:moveTo>
                  <a:lnTo>
                    <a:pt x="2" y="9"/>
                  </a:lnTo>
                  <a:lnTo>
                    <a:pt x="6" y="16"/>
                  </a:lnTo>
                  <a:lnTo>
                    <a:pt x="9" y="22"/>
                  </a:lnTo>
                  <a:lnTo>
                    <a:pt x="13" y="28"/>
                  </a:lnTo>
                  <a:lnTo>
                    <a:pt x="17" y="34"/>
                  </a:lnTo>
                  <a:lnTo>
                    <a:pt x="21" y="40"/>
                  </a:lnTo>
                  <a:lnTo>
                    <a:pt x="26" y="45"/>
                  </a:lnTo>
                  <a:lnTo>
                    <a:pt x="30" y="51"/>
                  </a:lnTo>
                  <a:lnTo>
                    <a:pt x="35" y="56"/>
                  </a:lnTo>
                  <a:lnTo>
                    <a:pt x="40" y="61"/>
                  </a:lnTo>
                  <a:lnTo>
                    <a:pt x="45" y="67"/>
                  </a:lnTo>
                  <a:lnTo>
                    <a:pt x="51" y="72"/>
                  </a:lnTo>
                  <a:lnTo>
                    <a:pt x="57" y="76"/>
                  </a:lnTo>
                  <a:lnTo>
                    <a:pt x="62" y="81"/>
                  </a:lnTo>
                  <a:lnTo>
                    <a:pt x="68" y="84"/>
                  </a:lnTo>
                  <a:lnTo>
                    <a:pt x="75" y="88"/>
                  </a:lnTo>
                  <a:lnTo>
                    <a:pt x="81" y="91"/>
                  </a:lnTo>
                  <a:lnTo>
                    <a:pt x="88" y="94"/>
                  </a:lnTo>
                  <a:lnTo>
                    <a:pt x="95" y="97"/>
                  </a:lnTo>
                  <a:lnTo>
                    <a:pt x="102" y="100"/>
                  </a:lnTo>
                  <a:lnTo>
                    <a:pt x="109" y="102"/>
                  </a:lnTo>
                  <a:lnTo>
                    <a:pt x="116" y="104"/>
                  </a:lnTo>
                  <a:lnTo>
                    <a:pt x="123" y="105"/>
                  </a:lnTo>
                  <a:lnTo>
                    <a:pt x="130" y="107"/>
                  </a:lnTo>
                  <a:lnTo>
                    <a:pt x="138" y="107"/>
                  </a:lnTo>
                  <a:lnTo>
                    <a:pt x="145" y="107"/>
                  </a:lnTo>
                  <a:lnTo>
                    <a:pt x="152" y="107"/>
                  </a:lnTo>
                  <a:lnTo>
                    <a:pt x="159" y="106"/>
                  </a:lnTo>
                  <a:lnTo>
                    <a:pt x="167" y="105"/>
                  </a:lnTo>
                  <a:lnTo>
                    <a:pt x="174" y="103"/>
                  </a:lnTo>
                  <a:lnTo>
                    <a:pt x="181" y="102"/>
                  </a:lnTo>
                  <a:lnTo>
                    <a:pt x="188" y="99"/>
                  </a:lnTo>
                  <a:lnTo>
                    <a:pt x="195" y="96"/>
                  </a:lnTo>
                  <a:lnTo>
                    <a:pt x="202" y="93"/>
                  </a:lnTo>
                  <a:lnTo>
                    <a:pt x="209" y="90"/>
                  </a:lnTo>
                  <a:lnTo>
                    <a:pt x="215" y="86"/>
                  </a:lnTo>
                  <a:lnTo>
                    <a:pt x="220" y="82"/>
                  </a:lnTo>
                  <a:lnTo>
                    <a:pt x="227" y="78"/>
                  </a:lnTo>
                  <a:lnTo>
                    <a:pt x="232" y="73"/>
                  </a:lnTo>
                  <a:lnTo>
                    <a:pt x="238" y="69"/>
                  </a:lnTo>
                  <a:lnTo>
                    <a:pt x="243" y="64"/>
                  </a:lnTo>
                  <a:lnTo>
                    <a:pt x="248" y="58"/>
                  </a:lnTo>
                  <a:lnTo>
                    <a:pt x="254" y="54"/>
                  </a:lnTo>
                  <a:lnTo>
                    <a:pt x="258" y="48"/>
                  </a:lnTo>
                  <a:lnTo>
                    <a:pt x="263" y="43"/>
                  </a:lnTo>
                  <a:lnTo>
                    <a:pt x="267" y="37"/>
                  </a:lnTo>
                  <a:lnTo>
                    <a:pt x="271" y="31"/>
                  </a:lnTo>
                  <a:lnTo>
                    <a:pt x="276" y="25"/>
                  </a:lnTo>
                  <a:lnTo>
                    <a:pt x="279" y="19"/>
                  </a:lnTo>
                  <a:lnTo>
                    <a:pt x="283" y="13"/>
                  </a:lnTo>
                  <a:lnTo>
                    <a:pt x="286" y="7"/>
                  </a:lnTo>
                  <a:lnTo>
                    <a:pt x="290" y="0"/>
                  </a:lnTo>
                  <a:lnTo>
                    <a:pt x="0" y="3"/>
                  </a:lnTo>
                </a:path>
              </a:pathLst>
            </a:custGeom>
            <a:solidFill>
              <a:srgbClr val="60FF30"/>
            </a:solidFill>
            <a:ln w="12700" cap="rnd">
              <a:noFill/>
              <a:round/>
              <a:headEnd/>
              <a:tailEnd/>
            </a:ln>
          </p:spPr>
          <p:txBody>
            <a:bodyPr/>
            <a:lstStyle/>
            <a:p>
              <a:endParaRPr lang="en-CA"/>
            </a:p>
          </p:txBody>
        </p:sp>
        <p:sp>
          <p:nvSpPr>
            <p:cNvPr id="144401" name="Freeform 8"/>
            <p:cNvSpPr>
              <a:spLocks/>
            </p:cNvSpPr>
            <p:nvPr/>
          </p:nvSpPr>
          <p:spPr bwMode="auto">
            <a:xfrm>
              <a:off x="5040" y="4049"/>
              <a:ext cx="289" cy="25"/>
            </a:xfrm>
            <a:custGeom>
              <a:avLst/>
              <a:gdLst>
                <a:gd name="T0" fmla="*/ 2 w 289"/>
                <a:gd name="T1" fmla="*/ 23 h 25"/>
                <a:gd name="T2" fmla="*/ 7 w 289"/>
                <a:gd name="T3" fmla="*/ 19 h 25"/>
                <a:gd name="T4" fmla="*/ 12 w 289"/>
                <a:gd name="T5" fmla="*/ 16 h 25"/>
                <a:gd name="T6" fmla="*/ 17 w 289"/>
                <a:gd name="T7" fmla="*/ 14 h 25"/>
                <a:gd name="T8" fmla="*/ 23 w 289"/>
                <a:gd name="T9" fmla="*/ 11 h 25"/>
                <a:gd name="T10" fmla="*/ 28 w 289"/>
                <a:gd name="T11" fmla="*/ 9 h 25"/>
                <a:gd name="T12" fmla="*/ 34 w 289"/>
                <a:gd name="T13" fmla="*/ 6 h 25"/>
                <a:gd name="T14" fmla="*/ 39 w 289"/>
                <a:gd name="T15" fmla="*/ 4 h 25"/>
                <a:gd name="T16" fmla="*/ 45 w 289"/>
                <a:gd name="T17" fmla="*/ 2 h 25"/>
                <a:gd name="T18" fmla="*/ 51 w 289"/>
                <a:gd name="T19" fmla="*/ 1 h 25"/>
                <a:gd name="T20" fmla="*/ 57 w 289"/>
                <a:gd name="T21" fmla="*/ 0 h 25"/>
                <a:gd name="T22" fmla="*/ 63 w 289"/>
                <a:gd name="T23" fmla="*/ 1 h 25"/>
                <a:gd name="T24" fmla="*/ 69 w 289"/>
                <a:gd name="T25" fmla="*/ 1 h 25"/>
                <a:gd name="T26" fmla="*/ 75 w 289"/>
                <a:gd name="T27" fmla="*/ 2 h 25"/>
                <a:gd name="T28" fmla="*/ 81 w 289"/>
                <a:gd name="T29" fmla="*/ 4 h 25"/>
                <a:gd name="T30" fmla="*/ 86 w 289"/>
                <a:gd name="T31" fmla="*/ 6 h 25"/>
                <a:gd name="T32" fmla="*/ 92 w 289"/>
                <a:gd name="T33" fmla="*/ 8 h 25"/>
                <a:gd name="T34" fmla="*/ 98 w 289"/>
                <a:gd name="T35" fmla="*/ 8 h 25"/>
                <a:gd name="T36" fmla="*/ 104 w 289"/>
                <a:gd name="T37" fmla="*/ 7 h 25"/>
                <a:gd name="T38" fmla="*/ 109 w 289"/>
                <a:gd name="T39" fmla="*/ 5 h 25"/>
                <a:gd name="T40" fmla="*/ 115 w 289"/>
                <a:gd name="T41" fmla="*/ 3 h 25"/>
                <a:gd name="T42" fmla="*/ 121 w 289"/>
                <a:gd name="T43" fmla="*/ 4 h 25"/>
                <a:gd name="T44" fmla="*/ 127 w 289"/>
                <a:gd name="T45" fmla="*/ 6 h 25"/>
                <a:gd name="T46" fmla="*/ 131 w 289"/>
                <a:gd name="T47" fmla="*/ 12 h 25"/>
                <a:gd name="T48" fmla="*/ 136 w 289"/>
                <a:gd name="T49" fmla="*/ 17 h 25"/>
                <a:gd name="T50" fmla="*/ 139 w 289"/>
                <a:gd name="T51" fmla="*/ 21 h 25"/>
                <a:gd name="T52" fmla="*/ 143 w 289"/>
                <a:gd name="T53" fmla="*/ 23 h 25"/>
                <a:gd name="T54" fmla="*/ 147 w 289"/>
                <a:gd name="T55" fmla="*/ 22 h 25"/>
                <a:gd name="T56" fmla="*/ 152 w 289"/>
                <a:gd name="T57" fmla="*/ 18 h 25"/>
                <a:gd name="T58" fmla="*/ 157 w 289"/>
                <a:gd name="T59" fmla="*/ 13 h 25"/>
                <a:gd name="T60" fmla="*/ 162 w 289"/>
                <a:gd name="T61" fmla="*/ 8 h 25"/>
                <a:gd name="T62" fmla="*/ 167 w 289"/>
                <a:gd name="T63" fmla="*/ 5 h 25"/>
                <a:gd name="T64" fmla="*/ 173 w 289"/>
                <a:gd name="T65" fmla="*/ 2 h 25"/>
                <a:gd name="T66" fmla="*/ 178 w 289"/>
                <a:gd name="T67" fmla="*/ 1 h 25"/>
                <a:gd name="T68" fmla="*/ 184 w 289"/>
                <a:gd name="T69" fmla="*/ 0 h 25"/>
                <a:gd name="T70" fmla="*/ 190 w 289"/>
                <a:gd name="T71" fmla="*/ 1 h 25"/>
                <a:gd name="T72" fmla="*/ 196 w 289"/>
                <a:gd name="T73" fmla="*/ 1 h 25"/>
                <a:gd name="T74" fmla="*/ 202 w 289"/>
                <a:gd name="T75" fmla="*/ 2 h 25"/>
                <a:gd name="T76" fmla="*/ 208 w 289"/>
                <a:gd name="T77" fmla="*/ 4 h 25"/>
                <a:gd name="T78" fmla="*/ 214 w 289"/>
                <a:gd name="T79" fmla="*/ 6 h 25"/>
                <a:gd name="T80" fmla="*/ 219 w 289"/>
                <a:gd name="T81" fmla="*/ 7 h 25"/>
                <a:gd name="T82" fmla="*/ 226 w 289"/>
                <a:gd name="T83" fmla="*/ 7 h 25"/>
                <a:gd name="T84" fmla="*/ 231 w 289"/>
                <a:gd name="T85" fmla="*/ 6 h 25"/>
                <a:gd name="T86" fmla="*/ 237 w 289"/>
                <a:gd name="T87" fmla="*/ 5 h 25"/>
                <a:gd name="T88" fmla="*/ 243 w 289"/>
                <a:gd name="T89" fmla="*/ 4 h 25"/>
                <a:gd name="T90" fmla="*/ 249 w 289"/>
                <a:gd name="T91" fmla="*/ 5 h 25"/>
                <a:gd name="T92" fmla="*/ 255 w 289"/>
                <a:gd name="T93" fmla="*/ 6 h 25"/>
                <a:gd name="T94" fmla="*/ 261 w 289"/>
                <a:gd name="T95" fmla="*/ 7 h 25"/>
                <a:gd name="T96" fmla="*/ 267 w 289"/>
                <a:gd name="T97" fmla="*/ 9 h 25"/>
                <a:gd name="T98" fmla="*/ 272 w 289"/>
                <a:gd name="T99" fmla="*/ 12 h 25"/>
                <a:gd name="T100" fmla="*/ 278 w 289"/>
                <a:gd name="T101" fmla="*/ 15 h 25"/>
                <a:gd name="T102" fmla="*/ 283 w 289"/>
                <a:gd name="T103" fmla="*/ 18 h 25"/>
                <a:gd name="T104" fmla="*/ 288 w 289"/>
                <a:gd name="T105" fmla="*/ 22 h 2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9"/>
                <a:gd name="T160" fmla="*/ 0 h 25"/>
                <a:gd name="T161" fmla="*/ 289 w 289"/>
                <a:gd name="T162" fmla="*/ 25 h 25"/>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9" h="25">
                  <a:moveTo>
                    <a:pt x="0" y="24"/>
                  </a:moveTo>
                  <a:lnTo>
                    <a:pt x="2" y="23"/>
                  </a:lnTo>
                  <a:lnTo>
                    <a:pt x="4" y="21"/>
                  </a:lnTo>
                  <a:lnTo>
                    <a:pt x="7" y="19"/>
                  </a:lnTo>
                  <a:lnTo>
                    <a:pt x="10" y="18"/>
                  </a:lnTo>
                  <a:lnTo>
                    <a:pt x="12" y="16"/>
                  </a:lnTo>
                  <a:lnTo>
                    <a:pt x="15" y="15"/>
                  </a:lnTo>
                  <a:lnTo>
                    <a:pt x="17" y="14"/>
                  </a:lnTo>
                  <a:lnTo>
                    <a:pt x="20" y="12"/>
                  </a:lnTo>
                  <a:lnTo>
                    <a:pt x="23" y="11"/>
                  </a:lnTo>
                  <a:lnTo>
                    <a:pt x="26" y="10"/>
                  </a:lnTo>
                  <a:lnTo>
                    <a:pt x="28" y="9"/>
                  </a:lnTo>
                  <a:lnTo>
                    <a:pt x="31" y="8"/>
                  </a:lnTo>
                  <a:lnTo>
                    <a:pt x="34" y="6"/>
                  </a:lnTo>
                  <a:lnTo>
                    <a:pt x="37" y="5"/>
                  </a:lnTo>
                  <a:lnTo>
                    <a:pt x="39" y="4"/>
                  </a:lnTo>
                  <a:lnTo>
                    <a:pt x="42" y="3"/>
                  </a:lnTo>
                  <a:lnTo>
                    <a:pt x="45" y="2"/>
                  </a:lnTo>
                  <a:lnTo>
                    <a:pt x="48" y="1"/>
                  </a:lnTo>
                  <a:lnTo>
                    <a:pt x="51" y="1"/>
                  </a:lnTo>
                  <a:lnTo>
                    <a:pt x="54" y="1"/>
                  </a:lnTo>
                  <a:lnTo>
                    <a:pt x="57" y="0"/>
                  </a:lnTo>
                  <a:lnTo>
                    <a:pt x="60" y="0"/>
                  </a:lnTo>
                  <a:lnTo>
                    <a:pt x="63" y="1"/>
                  </a:lnTo>
                  <a:lnTo>
                    <a:pt x="66" y="1"/>
                  </a:lnTo>
                  <a:lnTo>
                    <a:pt x="69" y="1"/>
                  </a:lnTo>
                  <a:lnTo>
                    <a:pt x="72" y="2"/>
                  </a:lnTo>
                  <a:lnTo>
                    <a:pt x="75" y="2"/>
                  </a:lnTo>
                  <a:lnTo>
                    <a:pt x="78" y="3"/>
                  </a:lnTo>
                  <a:lnTo>
                    <a:pt x="81" y="4"/>
                  </a:lnTo>
                  <a:lnTo>
                    <a:pt x="84" y="5"/>
                  </a:lnTo>
                  <a:lnTo>
                    <a:pt x="86" y="6"/>
                  </a:lnTo>
                  <a:lnTo>
                    <a:pt x="89" y="7"/>
                  </a:lnTo>
                  <a:lnTo>
                    <a:pt x="92" y="8"/>
                  </a:lnTo>
                  <a:lnTo>
                    <a:pt x="95" y="8"/>
                  </a:lnTo>
                  <a:lnTo>
                    <a:pt x="98" y="8"/>
                  </a:lnTo>
                  <a:lnTo>
                    <a:pt x="100" y="8"/>
                  </a:lnTo>
                  <a:lnTo>
                    <a:pt x="104" y="7"/>
                  </a:lnTo>
                  <a:lnTo>
                    <a:pt x="106" y="6"/>
                  </a:lnTo>
                  <a:lnTo>
                    <a:pt x="109" y="5"/>
                  </a:lnTo>
                  <a:lnTo>
                    <a:pt x="112" y="4"/>
                  </a:lnTo>
                  <a:lnTo>
                    <a:pt x="115" y="3"/>
                  </a:lnTo>
                  <a:lnTo>
                    <a:pt x="119" y="3"/>
                  </a:lnTo>
                  <a:lnTo>
                    <a:pt x="121" y="4"/>
                  </a:lnTo>
                  <a:lnTo>
                    <a:pt x="124" y="5"/>
                  </a:lnTo>
                  <a:lnTo>
                    <a:pt x="127" y="6"/>
                  </a:lnTo>
                  <a:lnTo>
                    <a:pt x="129" y="9"/>
                  </a:lnTo>
                  <a:lnTo>
                    <a:pt x="131" y="12"/>
                  </a:lnTo>
                  <a:lnTo>
                    <a:pt x="133" y="14"/>
                  </a:lnTo>
                  <a:lnTo>
                    <a:pt x="136" y="17"/>
                  </a:lnTo>
                  <a:lnTo>
                    <a:pt x="137" y="19"/>
                  </a:lnTo>
                  <a:lnTo>
                    <a:pt x="139" y="21"/>
                  </a:lnTo>
                  <a:lnTo>
                    <a:pt x="141" y="22"/>
                  </a:lnTo>
                  <a:lnTo>
                    <a:pt x="143" y="23"/>
                  </a:lnTo>
                  <a:lnTo>
                    <a:pt x="146" y="23"/>
                  </a:lnTo>
                  <a:lnTo>
                    <a:pt x="147" y="22"/>
                  </a:lnTo>
                  <a:lnTo>
                    <a:pt x="149" y="20"/>
                  </a:lnTo>
                  <a:lnTo>
                    <a:pt x="152" y="18"/>
                  </a:lnTo>
                  <a:lnTo>
                    <a:pt x="154" y="16"/>
                  </a:lnTo>
                  <a:lnTo>
                    <a:pt x="157" y="13"/>
                  </a:lnTo>
                  <a:lnTo>
                    <a:pt x="159" y="10"/>
                  </a:lnTo>
                  <a:lnTo>
                    <a:pt x="162" y="8"/>
                  </a:lnTo>
                  <a:lnTo>
                    <a:pt x="164" y="6"/>
                  </a:lnTo>
                  <a:lnTo>
                    <a:pt x="167" y="5"/>
                  </a:lnTo>
                  <a:lnTo>
                    <a:pt x="169" y="4"/>
                  </a:lnTo>
                  <a:lnTo>
                    <a:pt x="173" y="2"/>
                  </a:lnTo>
                  <a:lnTo>
                    <a:pt x="175" y="2"/>
                  </a:lnTo>
                  <a:lnTo>
                    <a:pt x="178" y="1"/>
                  </a:lnTo>
                  <a:lnTo>
                    <a:pt x="181" y="1"/>
                  </a:lnTo>
                  <a:lnTo>
                    <a:pt x="184" y="0"/>
                  </a:lnTo>
                  <a:lnTo>
                    <a:pt x="187" y="0"/>
                  </a:lnTo>
                  <a:lnTo>
                    <a:pt x="190" y="1"/>
                  </a:lnTo>
                  <a:lnTo>
                    <a:pt x="193" y="1"/>
                  </a:lnTo>
                  <a:lnTo>
                    <a:pt x="196" y="1"/>
                  </a:lnTo>
                  <a:lnTo>
                    <a:pt x="199" y="2"/>
                  </a:lnTo>
                  <a:lnTo>
                    <a:pt x="202" y="2"/>
                  </a:lnTo>
                  <a:lnTo>
                    <a:pt x="205" y="3"/>
                  </a:lnTo>
                  <a:lnTo>
                    <a:pt x="208" y="4"/>
                  </a:lnTo>
                  <a:lnTo>
                    <a:pt x="210" y="5"/>
                  </a:lnTo>
                  <a:lnTo>
                    <a:pt x="214" y="6"/>
                  </a:lnTo>
                  <a:lnTo>
                    <a:pt x="217" y="6"/>
                  </a:lnTo>
                  <a:lnTo>
                    <a:pt x="219" y="7"/>
                  </a:lnTo>
                  <a:lnTo>
                    <a:pt x="222" y="8"/>
                  </a:lnTo>
                  <a:lnTo>
                    <a:pt x="226" y="7"/>
                  </a:lnTo>
                  <a:lnTo>
                    <a:pt x="228" y="7"/>
                  </a:lnTo>
                  <a:lnTo>
                    <a:pt x="231" y="6"/>
                  </a:lnTo>
                  <a:lnTo>
                    <a:pt x="234" y="6"/>
                  </a:lnTo>
                  <a:lnTo>
                    <a:pt x="237" y="5"/>
                  </a:lnTo>
                  <a:lnTo>
                    <a:pt x="240" y="5"/>
                  </a:lnTo>
                  <a:lnTo>
                    <a:pt x="243" y="4"/>
                  </a:lnTo>
                  <a:lnTo>
                    <a:pt x="246" y="4"/>
                  </a:lnTo>
                  <a:lnTo>
                    <a:pt x="249" y="5"/>
                  </a:lnTo>
                  <a:lnTo>
                    <a:pt x="252" y="5"/>
                  </a:lnTo>
                  <a:lnTo>
                    <a:pt x="255" y="6"/>
                  </a:lnTo>
                  <a:lnTo>
                    <a:pt x="258" y="6"/>
                  </a:lnTo>
                  <a:lnTo>
                    <a:pt x="261" y="7"/>
                  </a:lnTo>
                  <a:lnTo>
                    <a:pt x="264" y="8"/>
                  </a:lnTo>
                  <a:lnTo>
                    <a:pt x="267" y="9"/>
                  </a:lnTo>
                  <a:lnTo>
                    <a:pt x="269" y="10"/>
                  </a:lnTo>
                  <a:lnTo>
                    <a:pt x="272" y="12"/>
                  </a:lnTo>
                  <a:lnTo>
                    <a:pt x="275" y="14"/>
                  </a:lnTo>
                  <a:lnTo>
                    <a:pt x="278" y="15"/>
                  </a:lnTo>
                  <a:lnTo>
                    <a:pt x="281" y="17"/>
                  </a:lnTo>
                  <a:lnTo>
                    <a:pt x="283" y="18"/>
                  </a:lnTo>
                  <a:lnTo>
                    <a:pt x="286" y="20"/>
                  </a:lnTo>
                  <a:lnTo>
                    <a:pt x="288" y="22"/>
                  </a:lnTo>
                  <a:lnTo>
                    <a:pt x="0" y="24"/>
                  </a:lnTo>
                </a:path>
              </a:pathLst>
            </a:custGeom>
            <a:solidFill>
              <a:srgbClr val="60FF30"/>
            </a:solidFill>
            <a:ln w="12700" cap="rnd">
              <a:noFill/>
              <a:round/>
              <a:headEnd/>
              <a:tailEnd/>
            </a:ln>
          </p:spPr>
          <p:txBody>
            <a:bodyPr/>
            <a:lstStyle/>
            <a:p>
              <a:endParaRPr lang="en-CA"/>
            </a:p>
          </p:txBody>
        </p:sp>
        <p:sp>
          <p:nvSpPr>
            <p:cNvPr id="144402" name="Freeform 9"/>
            <p:cNvSpPr>
              <a:spLocks/>
            </p:cNvSpPr>
            <p:nvPr/>
          </p:nvSpPr>
          <p:spPr bwMode="auto">
            <a:xfrm>
              <a:off x="5048" y="4070"/>
              <a:ext cx="122" cy="42"/>
            </a:xfrm>
            <a:custGeom>
              <a:avLst/>
              <a:gdLst>
                <a:gd name="T0" fmla="*/ 0 w 122"/>
                <a:gd name="T1" fmla="*/ 19 h 42"/>
                <a:gd name="T2" fmla="*/ 1 w 122"/>
                <a:gd name="T3" fmla="*/ 17 h 42"/>
                <a:gd name="T4" fmla="*/ 1 w 122"/>
                <a:gd name="T5" fmla="*/ 14 h 42"/>
                <a:gd name="T6" fmla="*/ 8 w 122"/>
                <a:gd name="T7" fmla="*/ 5 h 42"/>
                <a:gd name="T8" fmla="*/ 14 w 122"/>
                <a:gd name="T9" fmla="*/ 13 h 42"/>
                <a:gd name="T10" fmla="*/ 11 w 122"/>
                <a:gd name="T11" fmla="*/ 15 h 42"/>
                <a:gd name="T12" fmla="*/ 17 w 122"/>
                <a:gd name="T13" fmla="*/ 19 h 42"/>
                <a:gd name="T14" fmla="*/ 19 w 122"/>
                <a:gd name="T15" fmla="*/ 17 h 42"/>
                <a:gd name="T16" fmla="*/ 19 w 122"/>
                <a:gd name="T17" fmla="*/ 15 h 42"/>
                <a:gd name="T18" fmla="*/ 23 w 122"/>
                <a:gd name="T19" fmla="*/ 11 h 42"/>
                <a:gd name="T20" fmla="*/ 23 w 122"/>
                <a:gd name="T21" fmla="*/ 8 h 42"/>
                <a:gd name="T22" fmla="*/ 26 w 122"/>
                <a:gd name="T23" fmla="*/ 7 h 42"/>
                <a:gd name="T24" fmla="*/ 30 w 122"/>
                <a:gd name="T25" fmla="*/ 0 h 42"/>
                <a:gd name="T26" fmla="*/ 32 w 122"/>
                <a:gd name="T27" fmla="*/ 3 h 42"/>
                <a:gd name="T28" fmla="*/ 40 w 122"/>
                <a:gd name="T29" fmla="*/ 8 h 42"/>
                <a:gd name="T30" fmla="*/ 38 w 122"/>
                <a:gd name="T31" fmla="*/ 9 h 42"/>
                <a:gd name="T32" fmla="*/ 38 w 122"/>
                <a:gd name="T33" fmla="*/ 11 h 42"/>
                <a:gd name="T34" fmla="*/ 42 w 122"/>
                <a:gd name="T35" fmla="*/ 12 h 42"/>
                <a:gd name="T36" fmla="*/ 45 w 122"/>
                <a:gd name="T37" fmla="*/ 10 h 42"/>
                <a:gd name="T38" fmla="*/ 44 w 122"/>
                <a:gd name="T39" fmla="*/ 9 h 42"/>
                <a:gd name="T40" fmla="*/ 51 w 122"/>
                <a:gd name="T41" fmla="*/ 3 h 42"/>
                <a:gd name="T42" fmla="*/ 57 w 122"/>
                <a:gd name="T43" fmla="*/ 8 h 42"/>
                <a:gd name="T44" fmla="*/ 60 w 122"/>
                <a:gd name="T45" fmla="*/ 12 h 42"/>
                <a:gd name="T46" fmla="*/ 58 w 122"/>
                <a:gd name="T47" fmla="*/ 13 h 42"/>
                <a:gd name="T48" fmla="*/ 57 w 122"/>
                <a:gd name="T49" fmla="*/ 13 h 42"/>
                <a:gd name="T50" fmla="*/ 58 w 122"/>
                <a:gd name="T51" fmla="*/ 17 h 42"/>
                <a:gd name="T52" fmla="*/ 61 w 122"/>
                <a:gd name="T53" fmla="*/ 19 h 42"/>
                <a:gd name="T54" fmla="*/ 58 w 122"/>
                <a:gd name="T55" fmla="*/ 22 h 42"/>
                <a:gd name="T56" fmla="*/ 64 w 122"/>
                <a:gd name="T57" fmla="*/ 27 h 42"/>
                <a:gd name="T58" fmla="*/ 68 w 122"/>
                <a:gd name="T59" fmla="*/ 27 h 42"/>
                <a:gd name="T60" fmla="*/ 71 w 122"/>
                <a:gd name="T61" fmla="*/ 26 h 42"/>
                <a:gd name="T62" fmla="*/ 71 w 122"/>
                <a:gd name="T63" fmla="*/ 23 h 42"/>
                <a:gd name="T64" fmla="*/ 65 w 122"/>
                <a:gd name="T65" fmla="*/ 22 h 42"/>
                <a:gd name="T66" fmla="*/ 75 w 122"/>
                <a:gd name="T67" fmla="*/ 10 h 42"/>
                <a:gd name="T68" fmla="*/ 79 w 122"/>
                <a:gd name="T69" fmla="*/ 19 h 42"/>
                <a:gd name="T70" fmla="*/ 78 w 122"/>
                <a:gd name="T71" fmla="*/ 22 h 42"/>
                <a:gd name="T72" fmla="*/ 84 w 122"/>
                <a:gd name="T73" fmla="*/ 24 h 42"/>
                <a:gd name="T74" fmla="*/ 91 w 122"/>
                <a:gd name="T75" fmla="*/ 22 h 42"/>
                <a:gd name="T76" fmla="*/ 85 w 122"/>
                <a:gd name="T77" fmla="*/ 19 h 42"/>
                <a:gd name="T78" fmla="*/ 91 w 122"/>
                <a:gd name="T79" fmla="*/ 13 h 42"/>
                <a:gd name="T80" fmla="*/ 93 w 122"/>
                <a:gd name="T81" fmla="*/ 9 h 42"/>
                <a:gd name="T82" fmla="*/ 97 w 122"/>
                <a:gd name="T83" fmla="*/ 13 h 42"/>
                <a:gd name="T84" fmla="*/ 101 w 122"/>
                <a:gd name="T85" fmla="*/ 15 h 42"/>
                <a:gd name="T86" fmla="*/ 98 w 122"/>
                <a:gd name="T87" fmla="*/ 17 h 42"/>
                <a:gd name="T88" fmla="*/ 105 w 122"/>
                <a:gd name="T89" fmla="*/ 22 h 42"/>
                <a:gd name="T90" fmla="*/ 101 w 122"/>
                <a:gd name="T91" fmla="*/ 27 h 42"/>
                <a:gd name="T92" fmla="*/ 103 w 122"/>
                <a:gd name="T93" fmla="*/ 29 h 42"/>
                <a:gd name="T94" fmla="*/ 108 w 122"/>
                <a:gd name="T95" fmla="*/ 29 h 42"/>
                <a:gd name="T96" fmla="*/ 114 w 122"/>
                <a:gd name="T97" fmla="*/ 22 h 42"/>
                <a:gd name="T98" fmla="*/ 120 w 122"/>
                <a:gd name="T99" fmla="*/ 27 h 42"/>
                <a:gd name="T100" fmla="*/ 118 w 122"/>
                <a:gd name="T101" fmla="*/ 32 h 42"/>
                <a:gd name="T102" fmla="*/ 120 w 122"/>
                <a:gd name="T103" fmla="*/ 35 h 42"/>
                <a:gd name="T104" fmla="*/ 121 w 122"/>
                <a:gd name="T105" fmla="*/ 41 h 42"/>
                <a:gd name="T106" fmla="*/ 0 w 122"/>
                <a:gd name="T107" fmla="*/ 19 h 4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22"/>
                <a:gd name="T163" fmla="*/ 0 h 42"/>
                <a:gd name="T164" fmla="*/ 122 w 122"/>
                <a:gd name="T165" fmla="*/ 42 h 4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22" h="42">
                  <a:moveTo>
                    <a:pt x="0" y="19"/>
                  </a:moveTo>
                  <a:lnTo>
                    <a:pt x="1" y="17"/>
                  </a:lnTo>
                  <a:lnTo>
                    <a:pt x="1" y="14"/>
                  </a:lnTo>
                  <a:lnTo>
                    <a:pt x="8" y="5"/>
                  </a:lnTo>
                  <a:lnTo>
                    <a:pt x="14" y="13"/>
                  </a:lnTo>
                  <a:lnTo>
                    <a:pt x="11" y="15"/>
                  </a:lnTo>
                  <a:lnTo>
                    <a:pt x="17" y="19"/>
                  </a:lnTo>
                  <a:lnTo>
                    <a:pt x="19" y="17"/>
                  </a:lnTo>
                  <a:lnTo>
                    <a:pt x="19" y="15"/>
                  </a:lnTo>
                  <a:lnTo>
                    <a:pt x="23" y="11"/>
                  </a:lnTo>
                  <a:lnTo>
                    <a:pt x="23" y="8"/>
                  </a:lnTo>
                  <a:lnTo>
                    <a:pt x="26" y="7"/>
                  </a:lnTo>
                  <a:lnTo>
                    <a:pt x="30" y="0"/>
                  </a:lnTo>
                  <a:lnTo>
                    <a:pt x="32" y="3"/>
                  </a:lnTo>
                  <a:lnTo>
                    <a:pt x="40" y="8"/>
                  </a:lnTo>
                  <a:lnTo>
                    <a:pt x="38" y="9"/>
                  </a:lnTo>
                  <a:lnTo>
                    <a:pt x="38" y="11"/>
                  </a:lnTo>
                  <a:lnTo>
                    <a:pt x="42" y="12"/>
                  </a:lnTo>
                  <a:lnTo>
                    <a:pt x="45" y="10"/>
                  </a:lnTo>
                  <a:lnTo>
                    <a:pt x="44" y="9"/>
                  </a:lnTo>
                  <a:lnTo>
                    <a:pt x="51" y="3"/>
                  </a:lnTo>
                  <a:lnTo>
                    <a:pt x="57" y="8"/>
                  </a:lnTo>
                  <a:lnTo>
                    <a:pt x="60" y="12"/>
                  </a:lnTo>
                  <a:lnTo>
                    <a:pt x="58" y="13"/>
                  </a:lnTo>
                  <a:lnTo>
                    <a:pt x="57" y="13"/>
                  </a:lnTo>
                  <a:lnTo>
                    <a:pt x="58" y="17"/>
                  </a:lnTo>
                  <a:lnTo>
                    <a:pt x="61" y="19"/>
                  </a:lnTo>
                  <a:lnTo>
                    <a:pt x="58" y="22"/>
                  </a:lnTo>
                  <a:lnTo>
                    <a:pt x="64" y="27"/>
                  </a:lnTo>
                  <a:lnTo>
                    <a:pt x="68" y="27"/>
                  </a:lnTo>
                  <a:lnTo>
                    <a:pt x="71" y="26"/>
                  </a:lnTo>
                  <a:lnTo>
                    <a:pt x="71" y="23"/>
                  </a:lnTo>
                  <a:lnTo>
                    <a:pt x="65" y="22"/>
                  </a:lnTo>
                  <a:lnTo>
                    <a:pt x="75" y="10"/>
                  </a:lnTo>
                  <a:lnTo>
                    <a:pt x="79" y="19"/>
                  </a:lnTo>
                  <a:lnTo>
                    <a:pt x="78" y="22"/>
                  </a:lnTo>
                  <a:lnTo>
                    <a:pt x="84" y="24"/>
                  </a:lnTo>
                  <a:lnTo>
                    <a:pt x="91" y="22"/>
                  </a:lnTo>
                  <a:lnTo>
                    <a:pt x="85" y="19"/>
                  </a:lnTo>
                  <a:lnTo>
                    <a:pt x="91" y="13"/>
                  </a:lnTo>
                  <a:lnTo>
                    <a:pt x="93" y="9"/>
                  </a:lnTo>
                  <a:lnTo>
                    <a:pt x="97" y="13"/>
                  </a:lnTo>
                  <a:lnTo>
                    <a:pt x="101" y="15"/>
                  </a:lnTo>
                  <a:lnTo>
                    <a:pt x="98" y="17"/>
                  </a:lnTo>
                  <a:lnTo>
                    <a:pt x="105" y="22"/>
                  </a:lnTo>
                  <a:lnTo>
                    <a:pt x="101" y="27"/>
                  </a:lnTo>
                  <a:lnTo>
                    <a:pt x="103" y="29"/>
                  </a:lnTo>
                  <a:lnTo>
                    <a:pt x="108" y="29"/>
                  </a:lnTo>
                  <a:lnTo>
                    <a:pt x="114" y="22"/>
                  </a:lnTo>
                  <a:lnTo>
                    <a:pt x="120" y="27"/>
                  </a:lnTo>
                  <a:lnTo>
                    <a:pt x="118" y="32"/>
                  </a:lnTo>
                  <a:lnTo>
                    <a:pt x="120" y="35"/>
                  </a:lnTo>
                  <a:lnTo>
                    <a:pt x="121" y="41"/>
                  </a:lnTo>
                  <a:lnTo>
                    <a:pt x="0" y="19"/>
                  </a:lnTo>
                </a:path>
              </a:pathLst>
            </a:custGeom>
            <a:solidFill>
              <a:srgbClr val="00C000"/>
            </a:solidFill>
            <a:ln w="12700" cap="rnd">
              <a:noFill/>
              <a:round/>
              <a:headEnd/>
              <a:tailEnd/>
            </a:ln>
          </p:spPr>
          <p:txBody>
            <a:bodyPr/>
            <a:lstStyle/>
            <a:p>
              <a:endParaRPr lang="en-CA"/>
            </a:p>
          </p:txBody>
        </p:sp>
        <p:sp>
          <p:nvSpPr>
            <p:cNvPr id="144403" name="Freeform 10"/>
            <p:cNvSpPr>
              <a:spLocks/>
            </p:cNvSpPr>
            <p:nvPr/>
          </p:nvSpPr>
          <p:spPr bwMode="auto">
            <a:xfrm>
              <a:off x="5202" y="4061"/>
              <a:ext cx="121" cy="50"/>
            </a:xfrm>
            <a:custGeom>
              <a:avLst/>
              <a:gdLst>
                <a:gd name="T0" fmla="*/ 0 w 121"/>
                <a:gd name="T1" fmla="*/ 49 h 50"/>
                <a:gd name="T2" fmla="*/ 1 w 121"/>
                <a:gd name="T3" fmla="*/ 31 h 50"/>
                <a:gd name="T4" fmla="*/ 6 w 121"/>
                <a:gd name="T5" fmla="*/ 27 h 50"/>
                <a:gd name="T6" fmla="*/ 1 w 121"/>
                <a:gd name="T7" fmla="*/ 25 h 50"/>
                <a:gd name="T8" fmla="*/ 7 w 121"/>
                <a:gd name="T9" fmla="*/ 21 h 50"/>
                <a:gd name="T10" fmla="*/ 6 w 121"/>
                <a:gd name="T11" fmla="*/ 20 h 50"/>
                <a:gd name="T12" fmla="*/ 11 w 121"/>
                <a:gd name="T13" fmla="*/ 17 h 50"/>
                <a:gd name="T14" fmla="*/ 13 w 121"/>
                <a:gd name="T15" fmla="*/ 8 h 50"/>
                <a:gd name="T16" fmla="*/ 23 w 121"/>
                <a:gd name="T17" fmla="*/ 17 h 50"/>
                <a:gd name="T18" fmla="*/ 21 w 121"/>
                <a:gd name="T19" fmla="*/ 17 h 50"/>
                <a:gd name="T20" fmla="*/ 21 w 121"/>
                <a:gd name="T21" fmla="*/ 20 h 50"/>
                <a:gd name="T22" fmla="*/ 28 w 121"/>
                <a:gd name="T23" fmla="*/ 19 h 50"/>
                <a:gd name="T24" fmla="*/ 30 w 121"/>
                <a:gd name="T25" fmla="*/ 13 h 50"/>
                <a:gd name="T26" fmla="*/ 27 w 121"/>
                <a:gd name="T27" fmla="*/ 10 h 50"/>
                <a:gd name="T28" fmla="*/ 29 w 121"/>
                <a:gd name="T29" fmla="*/ 8 h 50"/>
                <a:gd name="T30" fmla="*/ 29 w 121"/>
                <a:gd name="T31" fmla="*/ 6 h 50"/>
                <a:gd name="T32" fmla="*/ 38 w 121"/>
                <a:gd name="T33" fmla="*/ 0 h 50"/>
                <a:gd name="T34" fmla="*/ 47 w 121"/>
                <a:gd name="T35" fmla="*/ 7 h 50"/>
                <a:gd name="T36" fmla="*/ 45 w 121"/>
                <a:gd name="T37" fmla="*/ 8 h 50"/>
                <a:gd name="T38" fmla="*/ 47 w 121"/>
                <a:gd name="T39" fmla="*/ 12 h 50"/>
                <a:gd name="T40" fmla="*/ 44 w 121"/>
                <a:gd name="T41" fmla="*/ 16 h 50"/>
                <a:gd name="T42" fmla="*/ 45 w 121"/>
                <a:gd name="T43" fmla="*/ 19 h 50"/>
                <a:gd name="T44" fmla="*/ 51 w 121"/>
                <a:gd name="T45" fmla="*/ 19 h 50"/>
                <a:gd name="T46" fmla="*/ 54 w 121"/>
                <a:gd name="T47" fmla="*/ 17 h 50"/>
                <a:gd name="T48" fmla="*/ 57 w 121"/>
                <a:gd name="T49" fmla="*/ 20 h 50"/>
                <a:gd name="T50" fmla="*/ 62 w 121"/>
                <a:gd name="T51" fmla="*/ 20 h 50"/>
                <a:gd name="T52" fmla="*/ 61 w 121"/>
                <a:gd name="T53" fmla="*/ 17 h 50"/>
                <a:gd name="T54" fmla="*/ 64 w 121"/>
                <a:gd name="T55" fmla="*/ 14 h 50"/>
                <a:gd name="T56" fmla="*/ 68 w 121"/>
                <a:gd name="T57" fmla="*/ 7 h 50"/>
                <a:gd name="T58" fmla="*/ 72 w 121"/>
                <a:gd name="T59" fmla="*/ 12 h 50"/>
                <a:gd name="T60" fmla="*/ 78 w 121"/>
                <a:gd name="T61" fmla="*/ 16 h 50"/>
                <a:gd name="T62" fmla="*/ 76 w 121"/>
                <a:gd name="T63" fmla="*/ 19 h 50"/>
                <a:gd name="T64" fmla="*/ 81 w 121"/>
                <a:gd name="T65" fmla="*/ 20 h 50"/>
                <a:gd name="T66" fmla="*/ 85 w 121"/>
                <a:gd name="T67" fmla="*/ 13 h 50"/>
                <a:gd name="T68" fmla="*/ 82 w 121"/>
                <a:gd name="T69" fmla="*/ 12 h 50"/>
                <a:gd name="T70" fmla="*/ 84 w 121"/>
                <a:gd name="T71" fmla="*/ 10 h 50"/>
                <a:gd name="T72" fmla="*/ 84 w 121"/>
                <a:gd name="T73" fmla="*/ 7 h 50"/>
                <a:gd name="T74" fmla="*/ 89 w 121"/>
                <a:gd name="T75" fmla="*/ 2 h 50"/>
                <a:gd name="T76" fmla="*/ 99 w 121"/>
                <a:gd name="T77" fmla="*/ 8 h 50"/>
                <a:gd name="T78" fmla="*/ 96 w 121"/>
                <a:gd name="T79" fmla="*/ 12 h 50"/>
                <a:gd name="T80" fmla="*/ 100 w 121"/>
                <a:gd name="T81" fmla="*/ 14 h 50"/>
                <a:gd name="T82" fmla="*/ 106 w 121"/>
                <a:gd name="T83" fmla="*/ 10 h 50"/>
                <a:gd name="T84" fmla="*/ 115 w 121"/>
                <a:gd name="T85" fmla="*/ 17 h 50"/>
                <a:gd name="T86" fmla="*/ 111 w 121"/>
                <a:gd name="T87" fmla="*/ 19 h 50"/>
                <a:gd name="T88" fmla="*/ 120 w 121"/>
                <a:gd name="T89" fmla="*/ 24 h 50"/>
                <a:gd name="T90" fmla="*/ 0 w 121"/>
                <a:gd name="T91" fmla="*/ 49 h 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21"/>
                <a:gd name="T139" fmla="*/ 0 h 50"/>
                <a:gd name="T140" fmla="*/ 121 w 121"/>
                <a:gd name="T141" fmla="*/ 50 h 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21" h="50">
                  <a:moveTo>
                    <a:pt x="0" y="49"/>
                  </a:moveTo>
                  <a:lnTo>
                    <a:pt x="1" y="31"/>
                  </a:lnTo>
                  <a:lnTo>
                    <a:pt x="6" y="27"/>
                  </a:lnTo>
                  <a:lnTo>
                    <a:pt x="1" y="25"/>
                  </a:lnTo>
                  <a:lnTo>
                    <a:pt x="7" y="21"/>
                  </a:lnTo>
                  <a:lnTo>
                    <a:pt x="6" y="20"/>
                  </a:lnTo>
                  <a:lnTo>
                    <a:pt x="11" y="17"/>
                  </a:lnTo>
                  <a:lnTo>
                    <a:pt x="13" y="8"/>
                  </a:lnTo>
                  <a:lnTo>
                    <a:pt x="23" y="17"/>
                  </a:lnTo>
                  <a:lnTo>
                    <a:pt x="21" y="17"/>
                  </a:lnTo>
                  <a:lnTo>
                    <a:pt x="21" y="20"/>
                  </a:lnTo>
                  <a:lnTo>
                    <a:pt x="28" y="19"/>
                  </a:lnTo>
                  <a:lnTo>
                    <a:pt x="30" y="13"/>
                  </a:lnTo>
                  <a:lnTo>
                    <a:pt x="27" y="10"/>
                  </a:lnTo>
                  <a:lnTo>
                    <a:pt x="29" y="8"/>
                  </a:lnTo>
                  <a:lnTo>
                    <a:pt x="29" y="6"/>
                  </a:lnTo>
                  <a:lnTo>
                    <a:pt x="38" y="0"/>
                  </a:lnTo>
                  <a:lnTo>
                    <a:pt x="47" y="7"/>
                  </a:lnTo>
                  <a:lnTo>
                    <a:pt x="45" y="8"/>
                  </a:lnTo>
                  <a:lnTo>
                    <a:pt x="47" y="12"/>
                  </a:lnTo>
                  <a:lnTo>
                    <a:pt x="44" y="16"/>
                  </a:lnTo>
                  <a:lnTo>
                    <a:pt x="45" y="19"/>
                  </a:lnTo>
                  <a:lnTo>
                    <a:pt x="51" y="19"/>
                  </a:lnTo>
                  <a:lnTo>
                    <a:pt x="54" y="17"/>
                  </a:lnTo>
                  <a:lnTo>
                    <a:pt x="57" y="20"/>
                  </a:lnTo>
                  <a:lnTo>
                    <a:pt x="62" y="20"/>
                  </a:lnTo>
                  <a:lnTo>
                    <a:pt x="61" y="17"/>
                  </a:lnTo>
                  <a:lnTo>
                    <a:pt x="64" y="14"/>
                  </a:lnTo>
                  <a:lnTo>
                    <a:pt x="68" y="7"/>
                  </a:lnTo>
                  <a:lnTo>
                    <a:pt x="72" y="12"/>
                  </a:lnTo>
                  <a:lnTo>
                    <a:pt x="78" y="16"/>
                  </a:lnTo>
                  <a:lnTo>
                    <a:pt x="76" y="19"/>
                  </a:lnTo>
                  <a:lnTo>
                    <a:pt x="81" y="20"/>
                  </a:lnTo>
                  <a:lnTo>
                    <a:pt x="85" y="13"/>
                  </a:lnTo>
                  <a:lnTo>
                    <a:pt x="82" y="12"/>
                  </a:lnTo>
                  <a:lnTo>
                    <a:pt x="84" y="10"/>
                  </a:lnTo>
                  <a:lnTo>
                    <a:pt x="84" y="7"/>
                  </a:lnTo>
                  <a:lnTo>
                    <a:pt x="89" y="2"/>
                  </a:lnTo>
                  <a:lnTo>
                    <a:pt x="99" y="8"/>
                  </a:lnTo>
                  <a:lnTo>
                    <a:pt x="96" y="12"/>
                  </a:lnTo>
                  <a:lnTo>
                    <a:pt x="100" y="14"/>
                  </a:lnTo>
                  <a:lnTo>
                    <a:pt x="106" y="10"/>
                  </a:lnTo>
                  <a:lnTo>
                    <a:pt x="115" y="17"/>
                  </a:lnTo>
                  <a:lnTo>
                    <a:pt x="111" y="19"/>
                  </a:lnTo>
                  <a:lnTo>
                    <a:pt x="120" y="24"/>
                  </a:lnTo>
                  <a:lnTo>
                    <a:pt x="0" y="49"/>
                  </a:lnTo>
                </a:path>
              </a:pathLst>
            </a:custGeom>
            <a:solidFill>
              <a:srgbClr val="00C000"/>
            </a:solidFill>
            <a:ln w="12700" cap="rnd">
              <a:noFill/>
              <a:round/>
              <a:headEnd/>
              <a:tailEnd/>
            </a:ln>
          </p:spPr>
          <p:txBody>
            <a:bodyPr/>
            <a:lstStyle/>
            <a:p>
              <a:endParaRPr lang="en-CA"/>
            </a:p>
          </p:txBody>
        </p:sp>
        <p:sp>
          <p:nvSpPr>
            <p:cNvPr id="144404" name="Freeform 11"/>
            <p:cNvSpPr>
              <a:spLocks/>
            </p:cNvSpPr>
            <p:nvPr/>
          </p:nvSpPr>
          <p:spPr bwMode="auto">
            <a:xfrm>
              <a:off x="5047" y="4085"/>
              <a:ext cx="276" cy="34"/>
            </a:xfrm>
            <a:custGeom>
              <a:avLst/>
              <a:gdLst>
                <a:gd name="T0" fmla="*/ 0 w 276"/>
                <a:gd name="T1" fmla="*/ 5 h 34"/>
                <a:gd name="T2" fmla="*/ 6 w 276"/>
                <a:gd name="T3" fmla="*/ 12 h 34"/>
                <a:gd name="T4" fmla="*/ 10 w 276"/>
                <a:gd name="T5" fmla="*/ 19 h 34"/>
                <a:gd name="T6" fmla="*/ 14 w 276"/>
                <a:gd name="T7" fmla="*/ 25 h 34"/>
                <a:gd name="T8" fmla="*/ 15 w 276"/>
                <a:gd name="T9" fmla="*/ 27 h 34"/>
                <a:gd name="T10" fmla="*/ 42 w 276"/>
                <a:gd name="T11" fmla="*/ 33 h 34"/>
                <a:gd name="T12" fmla="*/ 140 w 276"/>
                <a:gd name="T13" fmla="*/ 30 h 34"/>
                <a:gd name="T14" fmla="*/ 211 w 276"/>
                <a:gd name="T15" fmla="*/ 33 h 34"/>
                <a:gd name="T16" fmla="*/ 251 w 276"/>
                <a:gd name="T17" fmla="*/ 28 h 34"/>
                <a:gd name="T18" fmla="*/ 256 w 276"/>
                <a:gd name="T19" fmla="*/ 27 h 34"/>
                <a:gd name="T20" fmla="*/ 266 w 276"/>
                <a:gd name="T21" fmla="*/ 14 h 34"/>
                <a:gd name="T22" fmla="*/ 275 w 276"/>
                <a:gd name="T23" fmla="*/ 2 h 34"/>
                <a:gd name="T24" fmla="*/ 275 w 276"/>
                <a:gd name="T25" fmla="*/ 2 h 34"/>
                <a:gd name="T26" fmla="*/ 270 w 276"/>
                <a:gd name="T27" fmla="*/ 0 h 34"/>
                <a:gd name="T28" fmla="*/ 212 w 276"/>
                <a:gd name="T29" fmla="*/ 7 h 34"/>
                <a:gd name="T30" fmla="*/ 165 w 276"/>
                <a:gd name="T31" fmla="*/ 14 h 34"/>
                <a:gd name="T32" fmla="*/ 156 w 276"/>
                <a:gd name="T33" fmla="*/ 25 h 34"/>
                <a:gd name="T34" fmla="*/ 154 w 276"/>
                <a:gd name="T35" fmla="*/ 28 h 34"/>
                <a:gd name="T36" fmla="*/ 122 w 276"/>
                <a:gd name="T37" fmla="*/ 28 h 34"/>
                <a:gd name="T38" fmla="*/ 120 w 276"/>
                <a:gd name="T39" fmla="*/ 26 h 34"/>
                <a:gd name="T40" fmla="*/ 92 w 276"/>
                <a:gd name="T41" fmla="*/ 17 h 34"/>
                <a:gd name="T42" fmla="*/ 45 w 276"/>
                <a:gd name="T43" fmla="*/ 10 h 34"/>
                <a:gd name="T44" fmla="*/ 19 w 276"/>
                <a:gd name="T45" fmla="*/ 6 h 34"/>
                <a:gd name="T46" fmla="*/ 3 w 276"/>
                <a:gd name="T47" fmla="*/ 2 h 34"/>
                <a:gd name="T48" fmla="*/ 0 w 276"/>
                <a:gd name="T49" fmla="*/ 5 h 3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76"/>
                <a:gd name="T76" fmla="*/ 0 h 34"/>
                <a:gd name="T77" fmla="*/ 276 w 276"/>
                <a:gd name="T78" fmla="*/ 34 h 3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76" h="34">
                  <a:moveTo>
                    <a:pt x="0" y="5"/>
                  </a:moveTo>
                  <a:lnTo>
                    <a:pt x="6" y="12"/>
                  </a:lnTo>
                  <a:lnTo>
                    <a:pt x="10" y="19"/>
                  </a:lnTo>
                  <a:lnTo>
                    <a:pt x="14" y="25"/>
                  </a:lnTo>
                  <a:lnTo>
                    <a:pt x="15" y="27"/>
                  </a:lnTo>
                  <a:lnTo>
                    <a:pt x="42" y="33"/>
                  </a:lnTo>
                  <a:lnTo>
                    <a:pt x="140" y="30"/>
                  </a:lnTo>
                  <a:lnTo>
                    <a:pt x="211" y="33"/>
                  </a:lnTo>
                  <a:lnTo>
                    <a:pt x="251" y="28"/>
                  </a:lnTo>
                  <a:lnTo>
                    <a:pt x="256" y="27"/>
                  </a:lnTo>
                  <a:lnTo>
                    <a:pt x="266" y="14"/>
                  </a:lnTo>
                  <a:lnTo>
                    <a:pt x="275" y="2"/>
                  </a:lnTo>
                  <a:lnTo>
                    <a:pt x="270" y="0"/>
                  </a:lnTo>
                  <a:lnTo>
                    <a:pt x="212" y="7"/>
                  </a:lnTo>
                  <a:lnTo>
                    <a:pt x="165" y="14"/>
                  </a:lnTo>
                  <a:lnTo>
                    <a:pt x="156" y="25"/>
                  </a:lnTo>
                  <a:lnTo>
                    <a:pt x="154" y="28"/>
                  </a:lnTo>
                  <a:lnTo>
                    <a:pt x="122" y="28"/>
                  </a:lnTo>
                  <a:lnTo>
                    <a:pt x="120" y="26"/>
                  </a:lnTo>
                  <a:lnTo>
                    <a:pt x="92" y="17"/>
                  </a:lnTo>
                  <a:lnTo>
                    <a:pt x="45" y="10"/>
                  </a:lnTo>
                  <a:lnTo>
                    <a:pt x="19" y="6"/>
                  </a:lnTo>
                  <a:lnTo>
                    <a:pt x="3" y="2"/>
                  </a:lnTo>
                  <a:lnTo>
                    <a:pt x="0" y="5"/>
                  </a:lnTo>
                </a:path>
              </a:pathLst>
            </a:custGeom>
            <a:solidFill>
              <a:srgbClr val="00C000"/>
            </a:solidFill>
            <a:ln w="12700" cap="rnd">
              <a:noFill/>
              <a:round/>
              <a:headEnd/>
              <a:tailEnd/>
            </a:ln>
          </p:spPr>
          <p:txBody>
            <a:bodyPr/>
            <a:lstStyle/>
            <a:p>
              <a:endParaRPr lang="en-CA"/>
            </a:p>
          </p:txBody>
        </p:sp>
        <p:sp>
          <p:nvSpPr>
            <p:cNvPr id="144405" name="Freeform 12"/>
            <p:cNvSpPr>
              <a:spLocks/>
            </p:cNvSpPr>
            <p:nvPr/>
          </p:nvSpPr>
          <p:spPr bwMode="auto">
            <a:xfrm>
              <a:off x="5063" y="4114"/>
              <a:ext cx="242" cy="67"/>
            </a:xfrm>
            <a:custGeom>
              <a:avLst/>
              <a:gdLst>
                <a:gd name="T0" fmla="*/ 0 w 242"/>
                <a:gd name="T1" fmla="*/ 0 h 67"/>
                <a:gd name="T2" fmla="*/ 4 w 242"/>
                <a:gd name="T3" fmla="*/ 6 h 67"/>
                <a:gd name="T4" fmla="*/ 9 w 242"/>
                <a:gd name="T5" fmla="*/ 11 h 67"/>
                <a:gd name="T6" fmla="*/ 13 w 242"/>
                <a:gd name="T7" fmla="*/ 16 h 67"/>
                <a:gd name="T8" fmla="*/ 18 w 242"/>
                <a:gd name="T9" fmla="*/ 21 h 67"/>
                <a:gd name="T10" fmla="*/ 23 w 242"/>
                <a:gd name="T11" fmla="*/ 27 h 67"/>
                <a:gd name="T12" fmla="*/ 28 w 242"/>
                <a:gd name="T13" fmla="*/ 31 h 67"/>
                <a:gd name="T14" fmla="*/ 34 w 242"/>
                <a:gd name="T15" fmla="*/ 36 h 67"/>
                <a:gd name="T16" fmla="*/ 39 w 242"/>
                <a:gd name="T17" fmla="*/ 39 h 67"/>
                <a:gd name="T18" fmla="*/ 46 w 242"/>
                <a:gd name="T19" fmla="*/ 44 h 67"/>
                <a:gd name="T20" fmla="*/ 52 w 242"/>
                <a:gd name="T21" fmla="*/ 47 h 67"/>
                <a:gd name="T22" fmla="*/ 58 w 242"/>
                <a:gd name="T23" fmla="*/ 50 h 67"/>
                <a:gd name="T24" fmla="*/ 65 w 242"/>
                <a:gd name="T25" fmla="*/ 53 h 67"/>
                <a:gd name="T26" fmla="*/ 71 w 242"/>
                <a:gd name="T27" fmla="*/ 56 h 67"/>
                <a:gd name="T28" fmla="*/ 78 w 242"/>
                <a:gd name="T29" fmla="*/ 59 h 67"/>
                <a:gd name="T30" fmla="*/ 85 w 242"/>
                <a:gd name="T31" fmla="*/ 61 h 67"/>
                <a:gd name="T32" fmla="*/ 92 w 242"/>
                <a:gd name="T33" fmla="*/ 63 h 67"/>
                <a:gd name="T34" fmla="*/ 99 w 242"/>
                <a:gd name="T35" fmla="*/ 64 h 67"/>
                <a:gd name="T36" fmla="*/ 106 w 242"/>
                <a:gd name="T37" fmla="*/ 65 h 67"/>
                <a:gd name="T38" fmla="*/ 113 w 242"/>
                <a:gd name="T39" fmla="*/ 66 h 67"/>
                <a:gd name="T40" fmla="*/ 120 w 242"/>
                <a:gd name="T41" fmla="*/ 66 h 67"/>
                <a:gd name="T42" fmla="*/ 127 w 242"/>
                <a:gd name="T43" fmla="*/ 66 h 67"/>
                <a:gd name="T44" fmla="*/ 134 w 242"/>
                <a:gd name="T45" fmla="*/ 65 h 67"/>
                <a:gd name="T46" fmla="*/ 141 w 242"/>
                <a:gd name="T47" fmla="*/ 64 h 67"/>
                <a:gd name="T48" fmla="*/ 149 w 242"/>
                <a:gd name="T49" fmla="*/ 63 h 67"/>
                <a:gd name="T50" fmla="*/ 156 w 242"/>
                <a:gd name="T51" fmla="*/ 61 h 67"/>
                <a:gd name="T52" fmla="*/ 163 w 242"/>
                <a:gd name="T53" fmla="*/ 59 h 67"/>
                <a:gd name="T54" fmla="*/ 169 w 242"/>
                <a:gd name="T55" fmla="*/ 56 h 67"/>
                <a:gd name="T56" fmla="*/ 176 w 242"/>
                <a:gd name="T57" fmla="*/ 54 h 67"/>
                <a:gd name="T58" fmla="*/ 182 w 242"/>
                <a:gd name="T59" fmla="*/ 50 h 67"/>
                <a:gd name="T60" fmla="*/ 188 w 242"/>
                <a:gd name="T61" fmla="*/ 47 h 67"/>
                <a:gd name="T62" fmla="*/ 194 w 242"/>
                <a:gd name="T63" fmla="*/ 43 h 67"/>
                <a:gd name="T64" fmla="*/ 200 w 242"/>
                <a:gd name="T65" fmla="*/ 39 h 67"/>
                <a:gd name="T66" fmla="*/ 205 w 242"/>
                <a:gd name="T67" fmla="*/ 35 h 67"/>
                <a:gd name="T68" fmla="*/ 211 w 242"/>
                <a:gd name="T69" fmla="*/ 30 h 67"/>
                <a:gd name="T70" fmla="*/ 216 w 242"/>
                <a:gd name="T71" fmla="*/ 25 h 67"/>
                <a:gd name="T72" fmla="*/ 221 w 242"/>
                <a:gd name="T73" fmla="*/ 21 h 67"/>
                <a:gd name="T74" fmla="*/ 226 w 242"/>
                <a:gd name="T75" fmla="*/ 16 h 67"/>
                <a:gd name="T76" fmla="*/ 231 w 242"/>
                <a:gd name="T77" fmla="*/ 11 h 67"/>
                <a:gd name="T78" fmla="*/ 236 w 242"/>
                <a:gd name="T79" fmla="*/ 5 h 67"/>
                <a:gd name="T80" fmla="*/ 240 w 242"/>
                <a:gd name="T81" fmla="*/ 1 h 67"/>
                <a:gd name="T82" fmla="*/ 241 w 242"/>
                <a:gd name="T83" fmla="*/ 0 h 67"/>
                <a:gd name="T84" fmla="*/ 0 w 242"/>
                <a:gd name="T85" fmla="*/ 0 h 6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42"/>
                <a:gd name="T130" fmla="*/ 0 h 67"/>
                <a:gd name="T131" fmla="*/ 242 w 242"/>
                <a:gd name="T132" fmla="*/ 67 h 6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42" h="67">
                  <a:moveTo>
                    <a:pt x="0" y="0"/>
                  </a:moveTo>
                  <a:lnTo>
                    <a:pt x="4" y="6"/>
                  </a:lnTo>
                  <a:lnTo>
                    <a:pt x="9" y="11"/>
                  </a:lnTo>
                  <a:lnTo>
                    <a:pt x="13" y="16"/>
                  </a:lnTo>
                  <a:lnTo>
                    <a:pt x="18" y="21"/>
                  </a:lnTo>
                  <a:lnTo>
                    <a:pt x="23" y="27"/>
                  </a:lnTo>
                  <a:lnTo>
                    <a:pt x="28" y="31"/>
                  </a:lnTo>
                  <a:lnTo>
                    <a:pt x="34" y="36"/>
                  </a:lnTo>
                  <a:lnTo>
                    <a:pt x="39" y="39"/>
                  </a:lnTo>
                  <a:lnTo>
                    <a:pt x="46" y="44"/>
                  </a:lnTo>
                  <a:lnTo>
                    <a:pt x="52" y="47"/>
                  </a:lnTo>
                  <a:lnTo>
                    <a:pt x="58" y="50"/>
                  </a:lnTo>
                  <a:lnTo>
                    <a:pt x="65" y="53"/>
                  </a:lnTo>
                  <a:lnTo>
                    <a:pt x="71" y="56"/>
                  </a:lnTo>
                  <a:lnTo>
                    <a:pt x="78" y="59"/>
                  </a:lnTo>
                  <a:lnTo>
                    <a:pt x="85" y="61"/>
                  </a:lnTo>
                  <a:lnTo>
                    <a:pt x="92" y="63"/>
                  </a:lnTo>
                  <a:lnTo>
                    <a:pt x="99" y="64"/>
                  </a:lnTo>
                  <a:lnTo>
                    <a:pt x="106" y="65"/>
                  </a:lnTo>
                  <a:lnTo>
                    <a:pt x="113" y="66"/>
                  </a:lnTo>
                  <a:lnTo>
                    <a:pt x="120" y="66"/>
                  </a:lnTo>
                  <a:lnTo>
                    <a:pt x="127" y="66"/>
                  </a:lnTo>
                  <a:lnTo>
                    <a:pt x="134" y="65"/>
                  </a:lnTo>
                  <a:lnTo>
                    <a:pt x="141" y="64"/>
                  </a:lnTo>
                  <a:lnTo>
                    <a:pt x="149" y="63"/>
                  </a:lnTo>
                  <a:lnTo>
                    <a:pt x="156" y="61"/>
                  </a:lnTo>
                  <a:lnTo>
                    <a:pt x="163" y="59"/>
                  </a:lnTo>
                  <a:lnTo>
                    <a:pt x="169" y="56"/>
                  </a:lnTo>
                  <a:lnTo>
                    <a:pt x="176" y="54"/>
                  </a:lnTo>
                  <a:lnTo>
                    <a:pt x="182" y="50"/>
                  </a:lnTo>
                  <a:lnTo>
                    <a:pt x="188" y="47"/>
                  </a:lnTo>
                  <a:lnTo>
                    <a:pt x="194" y="43"/>
                  </a:lnTo>
                  <a:lnTo>
                    <a:pt x="200" y="39"/>
                  </a:lnTo>
                  <a:lnTo>
                    <a:pt x="205" y="35"/>
                  </a:lnTo>
                  <a:lnTo>
                    <a:pt x="211" y="30"/>
                  </a:lnTo>
                  <a:lnTo>
                    <a:pt x="216" y="25"/>
                  </a:lnTo>
                  <a:lnTo>
                    <a:pt x="221" y="21"/>
                  </a:lnTo>
                  <a:lnTo>
                    <a:pt x="226" y="16"/>
                  </a:lnTo>
                  <a:lnTo>
                    <a:pt x="231" y="11"/>
                  </a:lnTo>
                  <a:lnTo>
                    <a:pt x="236" y="5"/>
                  </a:lnTo>
                  <a:lnTo>
                    <a:pt x="240" y="1"/>
                  </a:lnTo>
                  <a:lnTo>
                    <a:pt x="241" y="0"/>
                  </a:lnTo>
                  <a:lnTo>
                    <a:pt x="0" y="0"/>
                  </a:lnTo>
                </a:path>
              </a:pathLst>
            </a:custGeom>
            <a:solidFill>
              <a:srgbClr val="80FFFF"/>
            </a:solidFill>
            <a:ln w="12700" cap="rnd">
              <a:noFill/>
              <a:round/>
              <a:headEnd/>
              <a:tailEnd/>
            </a:ln>
          </p:spPr>
          <p:txBody>
            <a:bodyPr/>
            <a:lstStyle/>
            <a:p>
              <a:endParaRPr lang="en-CA"/>
            </a:p>
          </p:txBody>
        </p:sp>
        <p:sp>
          <p:nvSpPr>
            <p:cNvPr id="144406" name="Freeform 13"/>
            <p:cNvSpPr>
              <a:spLocks/>
            </p:cNvSpPr>
            <p:nvPr/>
          </p:nvSpPr>
          <p:spPr bwMode="auto">
            <a:xfrm>
              <a:off x="5089" y="4141"/>
              <a:ext cx="189" cy="42"/>
            </a:xfrm>
            <a:custGeom>
              <a:avLst/>
              <a:gdLst>
                <a:gd name="T0" fmla="*/ 0 w 189"/>
                <a:gd name="T1" fmla="*/ 0 h 42"/>
                <a:gd name="T2" fmla="*/ 4 w 189"/>
                <a:gd name="T3" fmla="*/ 5 h 42"/>
                <a:gd name="T4" fmla="*/ 9 w 189"/>
                <a:gd name="T5" fmla="*/ 9 h 42"/>
                <a:gd name="T6" fmla="*/ 14 w 189"/>
                <a:gd name="T7" fmla="*/ 13 h 42"/>
                <a:gd name="T8" fmla="*/ 20 w 189"/>
                <a:gd name="T9" fmla="*/ 17 h 42"/>
                <a:gd name="T10" fmla="*/ 25 w 189"/>
                <a:gd name="T11" fmla="*/ 20 h 42"/>
                <a:gd name="T12" fmla="*/ 32 w 189"/>
                <a:gd name="T13" fmla="*/ 23 h 42"/>
                <a:gd name="T14" fmla="*/ 37 w 189"/>
                <a:gd name="T15" fmla="*/ 26 h 42"/>
                <a:gd name="T16" fmla="*/ 43 w 189"/>
                <a:gd name="T17" fmla="*/ 28 h 42"/>
                <a:gd name="T18" fmla="*/ 49 w 189"/>
                <a:gd name="T19" fmla="*/ 31 h 42"/>
                <a:gd name="T20" fmla="*/ 55 w 189"/>
                <a:gd name="T21" fmla="*/ 33 h 42"/>
                <a:gd name="T22" fmla="*/ 62 w 189"/>
                <a:gd name="T23" fmla="*/ 36 h 42"/>
                <a:gd name="T24" fmla="*/ 68 w 189"/>
                <a:gd name="T25" fmla="*/ 37 h 42"/>
                <a:gd name="T26" fmla="*/ 74 w 189"/>
                <a:gd name="T27" fmla="*/ 39 h 42"/>
                <a:gd name="T28" fmla="*/ 81 w 189"/>
                <a:gd name="T29" fmla="*/ 40 h 42"/>
                <a:gd name="T30" fmla="*/ 87 w 189"/>
                <a:gd name="T31" fmla="*/ 40 h 42"/>
                <a:gd name="T32" fmla="*/ 94 w 189"/>
                <a:gd name="T33" fmla="*/ 41 h 42"/>
                <a:gd name="T34" fmla="*/ 100 w 189"/>
                <a:gd name="T35" fmla="*/ 40 h 42"/>
                <a:gd name="T36" fmla="*/ 107 w 189"/>
                <a:gd name="T37" fmla="*/ 40 h 42"/>
                <a:gd name="T38" fmla="*/ 113 w 189"/>
                <a:gd name="T39" fmla="*/ 39 h 42"/>
                <a:gd name="T40" fmla="*/ 120 w 189"/>
                <a:gd name="T41" fmla="*/ 38 h 42"/>
                <a:gd name="T42" fmla="*/ 126 w 189"/>
                <a:gd name="T43" fmla="*/ 36 h 42"/>
                <a:gd name="T44" fmla="*/ 133 w 189"/>
                <a:gd name="T45" fmla="*/ 35 h 42"/>
                <a:gd name="T46" fmla="*/ 139 w 189"/>
                <a:gd name="T47" fmla="*/ 32 h 42"/>
                <a:gd name="T48" fmla="*/ 145 w 189"/>
                <a:gd name="T49" fmla="*/ 30 h 42"/>
                <a:gd name="T50" fmla="*/ 151 w 189"/>
                <a:gd name="T51" fmla="*/ 27 h 42"/>
                <a:gd name="T52" fmla="*/ 157 w 189"/>
                <a:gd name="T53" fmla="*/ 24 h 42"/>
                <a:gd name="T54" fmla="*/ 162 w 189"/>
                <a:gd name="T55" fmla="*/ 20 h 42"/>
                <a:gd name="T56" fmla="*/ 168 w 189"/>
                <a:gd name="T57" fmla="*/ 17 h 42"/>
                <a:gd name="T58" fmla="*/ 173 w 189"/>
                <a:gd name="T59" fmla="*/ 13 h 42"/>
                <a:gd name="T60" fmla="*/ 178 w 189"/>
                <a:gd name="T61" fmla="*/ 9 h 42"/>
                <a:gd name="T62" fmla="*/ 183 w 189"/>
                <a:gd name="T63" fmla="*/ 5 h 42"/>
                <a:gd name="T64" fmla="*/ 188 w 189"/>
                <a:gd name="T65" fmla="*/ 0 h 42"/>
                <a:gd name="T66" fmla="*/ 0 w 189"/>
                <a:gd name="T67" fmla="*/ 0 h 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89"/>
                <a:gd name="T103" fmla="*/ 0 h 42"/>
                <a:gd name="T104" fmla="*/ 189 w 189"/>
                <a:gd name="T105" fmla="*/ 42 h 42"/>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89" h="42">
                  <a:moveTo>
                    <a:pt x="0" y="0"/>
                  </a:moveTo>
                  <a:lnTo>
                    <a:pt x="4" y="5"/>
                  </a:lnTo>
                  <a:lnTo>
                    <a:pt x="9" y="9"/>
                  </a:lnTo>
                  <a:lnTo>
                    <a:pt x="14" y="13"/>
                  </a:lnTo>
                  <a:lnTo>
                    <a:pt x="20" y="17"/>
                  </a:lnTo>
                  <a:lnTo>
                    <a:pt x="25" y="20"/>
                  </a:lnTo>
                  <a:lnTo>
                    <a:pt x="32" y="23"/>
                  </a:lnTo>
                  <a:lnTo>
                    <a:pt x="37" y="26"/>
                  </a:lnTo>
                  <a:lnTo>
                    <a:pt x="43" y="28"/>
                  </a:lnTo>
                  <a:lnTo>
                    <a:pt x="49" y="31"/>
                  </a:lnTo>
                  <a:lnTo>
                    <a:pt x="55" y="33"/>
                  </a:lnTo>
                  <a:lnTo>
                    <a:pt x="62" y="36"/>
                  </a:lnTo>
                  <a:lnTo>
                    <a:pt x="68" y="37"/>
                  </a:lnTo>
                  <a:lnTo>
                    <a:pt x="74" y="39"/>
                  </a:lnTo>
                  <a:lnTo>
                    <a:pt x="81" y="40"/>
                  </a:lnTo>
                  <a:lnTo>
                    <a:pt x="87" y="40"/>
                  </a:lnTo>
                  <a:lnTo>
                    <a:pt x="94" y="41"/>
                  </a:lnTo>
                  <a:lnTo>
                    <a:pt x="100" y="40"/>
                  </a:lnTo>
                  <a:lnTo>
                    <a:pt x="107" y="40"/>
                  </a:lnTo>
                  <a:lnTo>
                    <a:pt x="113" y="39"/>
                  </a:lnTo>
                  <a:lnTo>
                    <a:pt x="120" y="38"/>
                  </a:lnTo>
                  <a:lnTo>
                    <a:pt x="126" y="36"/>
                  </a:lnTo>
                  <a:lnTo>
                    <a:pt x="133" y="35"/>
                  </a:lnTo>
                  <a:lnTo>
                    <a:pt x="139" y="32"/>
                  </a:lnTo>
                  <a:lnTo>
                    <a:pt x="145" y="30"/>
                  </a:lnTo>
                  <a:lnTo>
                    <a:pt x="151" y="27"/>
                  </a:lnTo>
                  <a:lnTo>
                    <a:pt x="157" y="24"/>
                  </a:lnTo>
                  <a:lnTo>
                    <a:pt x="162" y="20"/>
                  </a:lnTo>
                  <a:lnTo>
                    <a:pt x="168" y="17"/>
                  </a:lnTo>
                  <a:lnTo>
                    <a:pt x="173" y="13"/>
                  </a:lnTo>
                  <a:lnTo>
                    <a:pt x="178" y="9"/>
                  </a:lnTo>
                  <a:lnTo>
                    <a:pt x="183" y="5"/>
                  </a:lnTo>
                  <a:lnTo>
                    <a:pt x="188" y="0"/>
                  </a:lnTo>
                  <a:lnTo>
                    <a:pt x="0" y="0"/>
                  </a:lnTo>
                </a:path>
              </a:pathLst>
            </a:custGeom>
            <a:solidFill>
              <a:srgbClr val="202000"/>
            </a:solidFill>
            <a:ln w="12700" cap="rnd">
              <a:noFill/>
              <a:round/>
              <a:headEnd/>
              <a:tailEnd/>
            </a:ln>
          </p:spPr>
          <p:txBody>
            <a:bodyPr/>
            <a:lstStyle/>
            <a:p>
              <a:endParaRPr lang="en-CA"/>
            </a:p>
          </p:txBody>
        </p:sp>
        <p:sp>
          <p:nvSpPr>
            <p:cNvPr id="144407" name="Freeform 14"/>
            <p:cNvSpPr>
              <a:spLocks/>
            </p:cNvSpPr>
            <p:nvPr/>
          </p:nvSpPr>
          <p:spPr bwMode="auto">
            <a:xfrm>
              <a:off x="5178" y="3954"/>
              <a:ext cx="17" cy="175"/>
            </a:xfrm>
            <a:custGeom>
              <a:avLst/>
              <a:gdLst>
                <a:gd name="T0" fmla="*/ 0 w 17"/>
                <a:gd name="T1" fmla="*/ 166 h 175"/>
                <a:gd name="T2" fmla="*/ 6 w 17"/>
                <a:gd name="T3" fmla="*/ 173 h 175"/>
                <a:gd name="T4" fmla="*/ 16 w 17"/>
                <a:gd name="T5" fmla="*/ 174 h 175"/>
                <a:gd name="T6" fmla="*/ 16 w 17"/>
                <a:gd name="T7" fmla="*/ 3 h 175"/>
                <a:gd name="T8" fmla="*/ 0 w 17"/>
                <a:gd name="T9" fmla="*/ 0 h 175"/>
                <a:gd name="T10" fmla="*/ 0 w 17"/>
                <a:gd name="T11" fmla="*/ 163 h 175"/>
                <a:gd name="T12" fmla="*/ 0 w 17"/>
                <a:gd name="T13" fmla="*/ 166 h 175"/>
                <a:gd name="T14" fmla="*/ 0 60000 65536"/>
                <a:gd name="T15" fmla="*/ 0 60000 65536"/>
                <a:gd name="T16" fmla="*/ 0 60000 65536"/>
                <a:gd name="T17" fmla="*/ 0 60000 65536"/>
                <a:gd name="T18" fmla="*/ 0 60000 65536"/>
                <a:gd name="T19" fmla="*/ 0 60000 65536"/>
                <a:gd name="T20" fmla="*/ 0 60000 65536"/>
                <a:gd name="T21" fmla="*/ 0 w 17"/>
                <a:gd name="T22" fmla="*/ 0 h 175"/>
                <a:gd name="T23" fmla="*/ 17 w 17"/>
                <a:gd name="T24" fmla="*/ 175 h 17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7" h="175">
                  <a:moveTo>
                    <a:pt x="0" y="166"/>
                  </a:moveTo>
                  <a:lnTo>
                    <a:pt x="6" y="173"/>
                  </a:lnTo>
                  <a:lnTo>
                    <a:pt x="16" y="174"/>
                  </a:lnTo>
                  <a:lnTo>
                    <a:pt x="16" y="3"/>
                  </a:lnTo>
                  <a:lnTo>
                    <a:pt x="0" y="0"/>
                  </a:lnTo>
                  <a:lnTo>
                    <a:pt x="0" y="163"/>
                  </a:lnTo>
                  <a:lnTo>
                    <a:pt x="0" y="166"/>
                  </a:lnTo>
                </a:path>
              </a:pathLst>
            </a:custGeom>
            <a:solidFill>
              <a:srgbClr val="202000"/>
            </a:solidFill>
            <a:ln w="12700" cap="rnd">
              <a:noFill/>
              <a:round/>
              <a:headEnd/>
              <a:tailEnd/>
            </a:ln>
          </p:spPr>
          <p:txBody>
            <a:bodyPr/>
            <a:lstStyle/>
            <a:p>
              <a:endParaRPr lang="en-CA"/>
            </a:p>
          </p:txBody>
        </p:sp>
        <p:sp>
          <p:nvSpPr>
            <p:cNvPr id="144408" name="Freeform 15"/>
            <p:cNvSpPr>
              <a:spLocks/>
            </p:cNvSpPr>
            <p:nvPr/>
          </p:nvSpPr>
          <p:spPr bwMode="auto">
            <a:xfrm>
              <a:off x="5089" y="4123"/>
              <a:ext cx="188" cy="40"/>
            </a:xfrm>
            <a:custGeom>
              <a:avLst/>
              <a:gdLst>
                <a:gd name="T0" fmla="*/ 0 w 188"/>
                <a:gd name="T1" fmla="*/ 18 h 40"/>
                <a:gd name="T2" fmla="*/ 15 w 188"/>
                <a:gd name="T3" fmla="*/ 13 h 40"/>
                <a:gd name="T4" fmla="*/ 29 w 188"/>
                <a:gd name="T5" fmla="*/ 16 h 40"/>
                <a:gd name="T6" fmla="*/ 47 w 188"/>
                <a:gd name="T7" fmla="*/ 16 h 40"/>
                <a:gd name="T8" fmla="*/ 62 w 188"/>
                <a:gd name="T9" fmla="*/ 6 h 40"/>
                <a:gd name="T10" fmla="*/ 74 w 188"/>
                <a:gd name="T11" fmla="*/ 10 h 40"/>
                <a:gd name="T12" fmla="*/ 89 w 188"/>
                <a:gd name="T13" fmla="*/ 0 h 40"/>
                <a:gd name="T14" fmla="*/ 105 w 188"/>
                <a:gd name="T15" fmla="*/ 5 h 40"/>
                <a:gd name="T16" fmla="*/ 118 w 188"/>
                <a:gd name="T17" fmla="*/ 18 h 40"/>
                <a:gd name="T18" fmla="*/ 130 w 188"/>
                <a:gd name="T19" fmla="*/ 12 h 40"/>
                <a:gd name="T20" fmla="*/ 142 w 188"/>
                <a:gd name="T21" fmla="*/ 16 h 40"/>
                <a:gd name="T22" fmla="*/ 175 w 188"/>
                <a:gd name="T23" fmla="*/ 8 h 40"/>
                <a:gd name="T24" fmla="*/ 187 w 188"/>
                <a:gd name="T25" fmla="*/ 18 h 40"/>
                <a:gd name="T26" fmla="*/ 167 w 188"/>
                <a:gd name="T27" fmla="*/ 27 h 40"/>
                <a:gd name="T28" fmla="*/ 95 w 188"/>
                <a:gd name="T29" fmla="*/ 39 h 40"/>
                <a:gd name="T30" fmla="*/ 0 w 188"/>
                <a:gd name="T31" fmla="*/ 18 h 4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88"/>
                <a:gd name="T49" fmla="*/ 0 h 40"/>
                <a:gd name="T50" fmla="*/ 188 w 188"/>
                <a:gd name="T51" fmla="*/ 40 h 40"/>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88" h="40">
                  <a:moveTo>
                    <a:pt x="0" y="18"/>
                  </a:moveTo>
                  <a:lnTo>
                    <a:pt x="15" y="13"/>
                  </a:lnTo>
                  <a:lnTo>
                    <a:pt x="29" y="16"/>
                  </a:lnTo>
                  <a:lnTo>
                    <a:pt x="47" y="16"/>
                  </a:lnTo>
                  <a:lnTo>
                    <a:pt x="62" y="6"/>
                  </a:lnTo>
                  <a:lnTo>
                    <a:pt x="74" y="10"/>
                  </a:lnTo>
                  <a:lnTo>
                    <a:pt x="89" y="0"/>
                  </a:lnTo>
                  <a:lnTo>
                    <a:pt x="105" y="5"/>
                  </a:lnTo>
                  <a:lnTo>
                    <a:pt x="118" y="18"/>
                  </a:lnTo>
                  <a:lnTo>
                    <a:pt x="130" y="12"/>
                  </a:lnTo>
                  <a:lnTo>
                    <a:pt x="142" y="16"/>
                  </a:lnTo>
                  <a:lnTo>
                    <a:pt x="175" y="8"/>
                  </a:lnTo>
                  <a:lnTo>
                    <a:pt x="187" y="18"/>
                  </a:lnTo>
                  <a:lnTo>
                    <a:pt x="167" y="27"/>
                  </a:lnTo>
                  <a:lnTo>
                    <a:pt x="95" y="39"/>
                  </a:lnTo>
                  <a:lnTo>
                    <a:pt x="0" y="18"/>
                  </a:lnTo>
                </a:path>
              </a:pathLst>
            </a:custGeom>
            <a:solidFill>
              <a:srgbClr val="202000"/>
            </a:solidFill>
            <a:ln w="12700" cap="rnd">
              <a:noFill/>
              <a:round/>
              <a:headEnd/>
              <a:tailEnd/>
            </a:ln>
          </p:spPr>
          <p:txBody>
            <a:bodyPr/>
            <a:lstStyle/>
            <a:p>
              <a:endParaRPr lang="en-CA"/>
            </a:p>
          </p:txBody>
        </p:sp>
        <p:sp>
          <p:nvSpPr>
            <p:cNvPr id="144409" name="Freeform 16"/>
            <p:cNvSpPr>
              <a:spLocks/>
            </p:cNvSpPr>
            <p:nvPr/>
          </p:nvSpPr>
          <p:spPr bwMode="auto">
            <a:xfrm>
              <a:off x="5023" y="4037"/>
              <a:ext cx="324" cy="147"/>
            </a:xfrm>
            <a:custGeom>
              <a:avLst/>
              <a:gdLst>
                <a:gd name="T0" fmla="*/ 0 w 324"/>
                <a:gd name="T1" fmla="*/ 0 h 147"/>
                <a:gd name="T2" fmla="*/ 3 w 324"/>
                <a:gd name="T3" fmla="*/ 9 h 147"/>
                <a:gd name="T4" fmla="*/ 6 w 324"/>
                <a:gd name="T5" fmla="*/ 19 h 147"/>
                <a:gd name="T6" fmla="*/ 10 w 324"/>
                <a:gd name="T7" fmla="*/ 27 h 147"/>
                <a:gd name="T8" fmla="*/ 13 w 324"/>
                <a:gd name="T9" fmla="*/ 37 h 147"/>
                <a:gd name="T10" fmla="*/ 18 w 324"/>
                <a:gd name="T11" fmla="*/ 45 h 147"/>
                <a:gd name="T12" fmla="*/ 23 w 324"/>
                <a:gd name="T13" fmla="*/ 53 h 147"/>
                <a:gd name="T14" fmla="*/ 28 w 324"/>
                <a:gd name="T15" fmla="*/ 61 h 147"/>
                <a:gd name="T16" fmla="*/ 33 w 324"/>
                <a:gd name="T17" fmla="*/ 69 h 147"/>
                <a:gd name="T18" fmla="*/ 39 w 324"/>
                <a:gd name="T19" fmla="*/ 77 h 147"/>
                <a:gd name="T20" fmla="*/ 45 w 324"/>
                <a:gd name="T21" fmla="*/ 85 h 147"/>
                <a:gd name="T22" fmla="*/ 51 w 324"/>
                <a:gd name="T23" fmla="*/ 92 h 147"/>
                <a:gd name="T24" fmla="*/ 57 w 324"/>
                <a:gd name="T25" fmla="*/ 99 h 147"/>
                <a:gd name="T26" fmla="*/ 64 w 324"/>
                <a:gd name="T27" fmla="*/ 106 h 147"/>
                <a:gd name="T28" fmla="*/ 72 w 324"/>
                <a:gd name="T29" fmla="*/ 112 h 147"/>
                <a:gd name="T30" fmla="*/ 79 w 324"/>
                <a:gd name="T31" fmla="*/ 119 h 147"/>
                <a:gd name="T32" fmla="*/ 88 w 324"/>
                <a:gd name="T33" fmla="*/ 124 h 147"/>
                <a:gd name="T34" fmla="*/ 96 w 324"/>
                <a:gd name="T35" fmla="*/ 129 h 147"/>
                <a:gd name="T36" fmla="*/ 104 w 324"/>
                <a:gd name="T37" fmla="*/ 133 h 147"/>
                <a:gd name="T38" fmla="*/ 114 w 324"/>
                <a:gd name="T39" fmla="*/ 137 h 147"/>
                <a:gd name="T40" fmla="*/ 123 w 324"/>
                <a:gd name="T41" fmla="*/ 140 h 147"/>
                <a:gd name="T42" fmla="*/ 132 w 324"/>
                <a:gd name="T43" fmla="*/ 143 h 147"/>
                <a:gd name="T44" fmla="*/ 142 w 324"/>
                <a:gd name="T45" fmla="*/ 145 h 147"/>
                <a:gd name="T46" fmla="*/ 152 w 324"/>
                <a:gd name="T47" fmla="*/ 145 h 147"/>
                <a:gd name="T48" fmla="*/ 161 w 324"/>
                <a:gd name="T49" fmla="*/ 146 h 147"/>
                <a:gd name="T50" fmla="*/ 171 w 324"/>
                <a:gd name="T51" fmla="*/ 146 h 147"/>
                <a:gd name="T52" fmla="*/ 181 w 324"/>
                <a:gd name="T53" fmla="*/ 145 h 147"/>
                <a:gd name="T54" fmla="*/ 190 w 324"/>
                <a:gd name="T55" fmla="*/ 143 h 147"/>
                <a:gd name="T56" fmla="*/ 200 w 324"/>
                <a:gd name="T57" fmla="*/ 140 h 147"/>
                <a:gd name="T58" fmla="*/ 209 w 324"/>
                <a:gd name="T59" fmla="*/ 137 h 147"/>
                <a:gd name="T60" fmla="*/ 218 w 324"/>
                <a:gd name="T61" fmla="*/ 133 h 147"/>
                <a:gd name="T62" fmla="*/ 226 w 324"/>
                <a:gd name="T63" fmla="*/ 128 h 147"/>
                <a:gd name="T64" fmla="*/ 235 w 324"/>
                <a:gd name="T65" fmla="*/ 123 h 147"/>
                <a:gd name="T66" fmla="*/ 243 w 324"/>
                <a:gd name="T67" fmla="*/ 118 h 147"/>
                <a:gd name="T68" fmla="*/ 251 w 324"/>
                <a:gd name="T69" fmla="*/ 112 h 147"/>
                <a:gd name="T70" fmla="*/ 258 w 324"/>
                <a:gd name="T71" fmla="*/ 106 h 147"/>
                <a:gd name="T72" fmla="*/ 265 w 324"/>
                <a:gd name="T73" fmla="*/ 100 h 147"/>
                <a:gd name="T74" fmla="*/ 272 w 324"/>
                <a:gd name="T75" fmla="*/ 92 h 147"/>
                <a:gd name="T76" fmla="*/ 278 w 324"/>
                <a:gd name="T77" fmla="*/ 86 h 147"/>
                <a:gd name="T78" fmla="*/ 284 w 324"/>
                <a:gd name="T79" fmla="*/ 78 h 147"/>
                <a:gd name="T80" fmla="*/ 290 w 324"/>
                <a:gd name="T81" fmla="*/ 69 h 147"/>
                <a:gd name="T82" fmla="*/ 295 w 324"/>
                <a:gd name="T83" fmla="*/ 61 h 147"/>
                <a:gd name="T84" fmla="*/ 300 w 324"/>
                <a:gd name="T85" fmla="*/ 53 h 147"/>
                <a:gd name="T86" fmla="*/ 304 w 324"/>
                <a:gd name="T87" fmla="*/ 45 h 147"/>
                <a:gd name="T88" fmla="*/ 309 w 324"/>
                <a:gd name="T89" fmla="*/ 36 h 147"/>
                <a:gd name="T90" fmla="*/ 313 w 324"/>
                <a:gd name="T91" fmla="*/ 27 h 147"/>
                <a:gd name="T92" fmla="*/ 316 w 324"/>
                <a:gd name="T93" fmla="*/ 19 h 147"/>
                <a:gd name="T94" fmla="*/ 320 w 324"/>
                <a:gd name="T95" fmla="*/ 9 h 147"/>
                <a:gd name="T96" fmla="*/ 322 w 324"/>
                <a:gd name="T97" fmla="*/ 1 h 147"/>
                <a:gd name="T98" fmla="*/ 323 w 324"/>
                <a:gd name="T99" fmla="*/ 0 h 14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24"/>
                <a:gd name="T151" fmla="*/ 0 h 147"/>
                <a:gd name="T152" fmla="*/ 324 w 324"/>
                <a:gd name="T153" fmla="*/ 147 h 14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24" h="147">
                  <a:moveTo>
                    <a:pt x="0" y="0"/>
                  </a:moveTo>
                  <a:lnTo>
                    <a:pt x="3" y="9"/>
                  </a:lnTo>
                  <a:lnTo>
                    <a:pt x="6" y="19"/>
                  </a:lnTo>
                  <a:lnTo>
                    <a:pt x="10" y="27"/>
                  </a:lnTo>
                  <a:lnTo>
                    <a:pt x="13" y="37"/>
                  </a:lnTo>
                  <a:lnTo>
                    <a:pt x="18" y="45"/>
                  </a:lnTo>
                  <a:lnTo>
                    <a:pt x="23" y="53"/>
                  </a:lnTo>
                  <a:lnTo>
                    <a:pt x="28" y="61"/>
                  </a:lnTo>
                  <a:lnTo>
                    <a:pt x="33" y="69"/>
                  </a:lnTo>
                  <a:lnTo>
                    <a:pt x="39" y="77"/>
                  </a:lnTo>
                  <a:lnTo>
                    <a:pt x="45" y="85"/>
                  </a:lnTo>
                  <a:lnTo>
                    <a:pt x="51" y="92"/>
                  </a:lnTo>
                  <a:lnTo>
                    <a:pt x="57" y="99"/>
                  </a:lnTo>
                  <a:lnTo>
                    <a:pt x="64" y="106"/>
                  </a:lnTo>
                  <a:lnTo>
                    <a:pt x="72" y="112"/>
                  </a:lnTo>
                  <a:lnTo>
                    <a:pt x="79" y="119"/>
                  </a:lnTo>
                  <a:lnTo>
                    <a:pt x="88" y="124"/>
                  </a:lnTo>
                  <a:lnTo>
                    <a:pt x="96" y="129"/>
                  </a:lnTo>
                  <a:lnTo>
                    <a:pt x="104" y="133"/>
                  </a:lnTo>
                  <a:lnTo>
                    <a:pt x="114" y="137"/>
                  </a:lnTo>
                  <a:lnTo>
                    <a:pt x="123" y="140"/>
                  </a:lnTo>
                  <a:lnTo>
                    <a:pt x="132" y="143"/>
                  </a:lnTo>
                  <a:lnTo>
                    <a:pt x="142" y="145"/>
                  </a:lnTo>
                  <a:lnTo>
                    <a:pt x="152" y="145"/>
                  </a:lnTo>
                  <a:lnTo>
                    <a:pt x="161" y="146"/>
                  </a:lnTo>
                  <a:lnTo>
                    <a:pt x="171" y="146"/>
                  </a:lnTo>
                  <a:lnTo>
                    <a:pt x="181" y="145"/>
                  </a:lnTo>
                  <a:lnTo>
                    <a:pt x="190" y="143"/>
                  </a:lnTo>
                  <a:lnTo>
                    <a:pt x="200" y="140"/>
                  </a:lnTo>
                  <a:lnTo>
                    <a:pt x="209" y="137"/>
                  </a:lnTo>
                  <a:lnTo>
                    <a:pt x="218" y="133"/>
                  </a:lnTo>
                  <a:lnTo>
                    <a:pt x="226" y="128"/>
                  </a:lnTo>
                  <a:lnTo>
                    <a:pt x="235" y="123"/>
                  </a:lnTo>
                  <a:lnTo>
                    <a:pt x="243" y="118"/>
                  </a:lnTo>
                  <a:lnTo>
                    <a:pt x="251" y="112"/>
                  </a:lnTo>
                  <a:lnTo>
                    <a:pt x="258" y="106"/>
                  </a:lnTo>
                  <a:lnTo>
                    <a:pt x="265" y="100"/>
                  </a:lnTo>
                  <a:lnTo>
                    <a:pt x="272" y="92"/>
                  </a:lnTo>
                  <a:lnTo>
                    <a:pt x="278" y="86"/>
                  </a:lnTo>
                  <a:lnTo>
                    <a:pt x="284" y="78"/>
                  </a:lnTo>
                  <a:lnTo>
                    <a:pt x="290" y="69"/>
                  </a:lnTo>
                  <a:lnTo>
                    <a:pt x="295" y="61"/>
                  </a:lnTo>
                  <a:lnTo>
                    <a:pt x="300" y="53"/>
                  </a:lnTo>
                  <a:lnTo>
                    <a:pt x="304" y="45"/>
                  </a:lnTo>
                  <a:lnTo>
                    <a:pt x="309" y="36"/>
                  </a:lnTo>
                  <a:lnTo>
                    <a:pt x="313" y="27"/>
                  </a:lnTo>
                  <a:lnTo>
                    <a:pt x="316" y="19"/>
                  </a:lnTo>
                  <a:lnTo>
                    <a:pt x="320" y="9"/>
                  </a:lnTo>
                  <a:lnTo>
                    <a:pt x="322" y="1"/>
                  </a:lnTo>
                  <a:lnTo>
                    <a:pt x="323" y="0"/>
                  </a:lnTo>
                </a:path>
              </a:pathLst>
            </a:custGeom>
            <a:noFill/>
            <a:ln w="12700" cap="rnd">
              <a:solidFill>
                <a:srgbClr val="80FFFF"/>
              </a:solidFill>
              <a:round/>
              <a:headEnd/>
              <a:tailEnd/>
            </a:ln>
          </p:spPr>
          <p:txBody>
            <a:bodyPr/>
            <a:lstStyle/>
            <a:p>
              <a:endParaRPr lang="en-CA"/>
            </a:p>
          </p:txBody>
        </p:sp>
        <p:sp>
          <p:nvSpPr>
            <p:cNvPr id="144410" name="Freeform 17"/>
            <p:cNvSpPr>
              <a:spLocks/>
            </p:cNvSpPr>
            <p:nvPr/>
          </p:nvSpPr>
          <p:spPr bwMode="auto">
            <a:xfrm>
              <a:off x="4952" y="3908"/>
              <a:ext cx="27" cy="28"/>
            </a:xfrm>
            <a:custGeom>
              <a:avLst/>
              <a:gdLst>
                <a:gd name="T0" fmla="*/ 0 w 27"/>
                <a:gd name="T1" fmla="*/ 12 h 28"/>
                <a:gd name="T2" fmla="*/ 13 w 27"/>
                <a:gd name="T3" fmla="*/ 27 h 28"/>
                <a:gd name="T4" fmla="*/ 26 w 27"/>
                <a:gd name="T5" fmla="*/ 12 h 28"/>
                <a:gd name="T6" fmla="*/ 13 w 27"/>
                <a:gd name="T7" fmla="*/ 0 h 28"/>
                <a:gd name="T8" fmla="*/ 0 w 27"/>
                <a:gd name="T9" fmla="*/ 12 h 28"/>
                <a:gd name="T10" fmla="*/ 0 60000 65536"/>
                <a:gd name="T11" fmla="*/ 0 60000 65536"/>
                <a:gd name="T12" fmla="*/ 0 60000 65536"/>
                <a:gd name="T13" fmla="*/ 0 60000 65536"/>
                <a:gd name="T14" fmla="*/ 0 60000 65536"/>
                <a:gd name="T15" fmla="*/ 0 w 27"/>
                <a:gd name="T16" fmla="*/ 0 h 28"/>
                <a:gd name="T17" fmla="*/ 27 w 27"/>
                <a:gd name="T18" fmla="*/ 28 h 28"/>
              </a:gdLst>
              <a:ahLst/>
              <a:cxnLst>
                <a:cxn ang="T10">
                  <a:pos x="T0" y="T1"/>
                </a:cxn>
                <a:cxn ang="T11">
                  <a:pos x="T2" y="T3"/>
                </a:cxn>
                <a:cxn ang="T12">
                  <a:pos x="T4" y="T5"/>
                </a:cxn>
                <a:cxn ang="T13">
                  <a:pos x="T6" y="T7"/>
                </a:cxn>
                <a:cxn ang="T14">
                  <a:pos x="T8" y="T9"/>
                </a:cxn>
              </a:cxnLst>
              <a:rect l="T15" t="T16" r="T17" b="T18"/>
              <a:pathLst>
                <a:path w="27" h="28">
                  <a:moveTo>
                    <a:pt x="0" y="12"/>
                  </a:moveTo>
                  <a:lnTo>
                    <a:pt x="13" y="27"/>
                  </a:lnTo>
                  <a:lnTo>
                    <a:pt x="26" y="12"/>
                  </a:lnTo>
                  <a:lnTo>
                    <a:pt x="13" y="0"/>
                  </a:lnTo>
                  <a:lnTo>
                    <a:pt x="0" y="12"/>
                  </a:lnTo>
                </a:path>
              </a:pathLst>
            </a:custGeom>
            <a:solidFill>
              <a:srgbClr val="000000"/>
            </a:solidFill>
            <a:ln w="12700" cap="rnd">
              <a:noFill/>
              <a:round/>
              <a:headEnd/>
              <a:tailEnd/>
            </a:ln>
          </p:spPr>
          <p:txBody>
            <a:bodyPr/>
            <a:lstStyle/>
            <a:p>
              <a:endParaRPr lang="en-CA"/>
            </a:p>
          </p:txBody>
        </p:sp>
        <p:sp>
          <p:nvSpPr>
            <p:cNvPr id="144411" name="Freeform 18"/>
            <p:cNvSpPr>
              <a:spLocks/>
            </p:cNvSpPr>
            <p:nvPr/>
          </p:nvSpPr>
          <p:spPr bwMode="auto">
            <a:xfrm>
              <a:off x="5393" y="3908"/>
              <a:ext cx="26" cy="28"/>
            </a:xfrm>
            <a:custGeom>
              <a:avLst/>
              <a:gdLst>
                <a:gd name="T0" fmla="*/ 0 w 26"/>
                <a:gd name="T1" fmla="*/ 12 h 28"/>
                <a:gd name="T2" fmla="*/ 15 w 26"/>
                <a:gd name="T3" fmla="*/ 27 h 28"/>
                <a:gd name="T4" fmla="*/ 25 w 26"/>
                <a:gd name="T5" fmla="*/ 12 h 28"/>
                <a:gd name="T6" fmla="*/ 15 w 26"/>
                <a:gd name="T7" fmla="*/ 0 h 28"/>
                <a:gd name="T8" fmla="*/ 0 w 26"/>
                <a:gd name="T9" fmla="*/ 12 h 28"/>
                <a:gd name="T10" fmla="*/ 0 60000 65536"/>
                <a:gd name="T11" fmla="*/ 0 60000 65536"/>
                <a:gd name="T12" fmla="*/ 0 60000 65536"/>
                <a:gd name="T13" fmla="*/ 0 60000 65536"/>
                <a:gd name="T14" fmla="*/ 0 60000 65536"/>
                <a:gd name="T15" fmla="*/ 0 w 26"/>
                <a:gd name="T16" fmla="*/ 0 h 28"/>
                <a:gd name="T17" fmla="*/ 26 w 26"/>
                <a:gd name="T18" fmla="*/ 28 h 28"/>
              </a:gdLst>
              <a:ahLst/>
              <a:cxnLst>
                <a:cxn ang="T10">
                  <a:pos x="T0" y="T1"/>
                </a:cxn>
                <a:cxn ang="T11">
                  <a:pos x="T2" y="T3"/>
                </a:cxn>
                <a:cxn ang="T12">
                  <a:pos x="T4" y="T5"/>
                </a:cxn>
                <a:cxn ang="T13">
                  <a:pos x="T6" y="T7"/>
                </a:cxn>
                <a:cxn ang="T14">
                  <a:pos x="T8" y="T9"/>
                </a:cxn>
              </a:cxnLst>
              <a:rect l="T15" t="T16" r="T17" b="T18"/>
              <a:pathLst>
                <a:path w="26" h="28">
                  <a:moveTo>
                    <a:pt x="0" y="12"/>
                  </a:moveTo>
                  <a:lnTo>
                    <a:pt x="15" y="27"/>
                  </a:lnTo>
                  <a:lnTo>
                    <a:pt x="25" y="12"/>
                  </a:lnTo>
                  <a:lnTo>
                    <a:pt x="15" y="0"/>
                  </a:lnTo>
                  <a:lnTo>
                    <a:pt x="0" y="12"/>
                  </a:lnTo>
                </a:path>
              </a:pathLst>
            </a:custGeom>
            <a:solidFill>
              <a:srgbClr val="000000"/>
            </a:solidFill>
            <a:ln w="12700" cap="rnd">
              <a:noFill/>
              <a:round/>
              <a:headEnd/>
              <a:tailEnd/>
            </a:ln>
          </p:spPr>
          <p:txBody>
            <a:bodyPr/>
            <a:lstStyle/>
            <a:p>
              <a:endParaRPr lang="en-CA"/>
            </a:p>
          </p:txBody>
        </p:sp>
        <p:sp>
          <p:nvSpPr>
            <p:cNvPr id="144412" name="Freeform 19"/>
            <p:cNvSpPr>
              <a:spLocks/>
            </p:cNvSpPr>
            <p:nvPr/>
          </p:nvSpPr>
          <p:spPr bwMode="auto">
            <a:xfrm>
              <a:off x="5035" y="3988"/>
              <a:ext cx="145" cy="53"/>
            </a:xfrm>
            <a:custGeom>
              <a:avLst/>
              <a:gdLst>
                <a:gd name="T0" fmla="*/ 144 w 145"/>
                <a:gd name="T1" fmla="*/ 15 h 53"/>
                <a:gd name="T2" fmla="*/ 136 w 145"/>
                <a:gd name="T3" fmla="*/ 10 h 53"/>
                <a:gd name="T4" fmla="*/ 101 w 145"/>
                <a:gd name="T5" fmla="*/ 36 h 53"/>
                <a:gd name="T6" fmla="*/ 93 w 145"/>
                <a:gd name="T7" fmla="*/ 31 h 53"/>
                <a:gd name="T8" fmla="*/ 64 w 145"/>
                <a:gd name="T9" fmla="*/ 52 h 53"/>
                <a:gd name="T10" fmla="*/ 58 w 145"/>
                <a:gd name="T11" fmla="*/ 52 h 53"/>
                <a:gd name="T12" fmla="*/ 50 w 145"/>
                <a:gd name="T13" fmla="*/ 41 h 53"/>
                <a:gd name="T14" fmla="*/ 43 w 145"/>
                <a:gd name="T15" fmla="*/ 49 h 53"/>
                <a:gd name="T16" fmla="*/ 32 w 145"/>
                <a:gd name="T17" fmla="*/ 39 h 53"/>
                <a:gd name="T18" fmla="*/ 27 w 145"/>
                <a:gd name="T19" fmla="*/ 39 h 53"/>
                <a:gd name="T20" fmla="*/ 2 w 145"/>
                <a:gd name="T21" fmla="*/ 52 h 53"/>
                <a:gd name="T22" fmla="*/ 0 w 145"/>
                <a:gd name="T23" fmla="*/ 47 h 53"/>
                <a:gd name="T24" fmla="*/ 29 w 145"/>
                <a:gd name="T25" fmla="*/ 31 h 53"/>
                <a:gd name="T26" fmla="*/ 43 w 145"/>
                <a:gd name="T27" fmla="*/ 39 h 53"/>
                <a:gd name="T28" fmla="*/ 50 w 145"/>
                <a:gd name="T29" fmla="*/ 36 h 53"/>
                <a:gd name="T30" fmla="*/ 61 w 145"/>
                <a:gd name="T31" fmla="*/ 41 h 53"/>
                <a:gd name="T32" fmla="*/ 90 w 145"/>
                <a:gd name="T33" fmla="*/ 23 h 53"/>
                <a:gd name="T34" fmla="*/ 101 w 145"/>
                <a:gd name="T35" fmla="*/ 28 h 53"/>
                <a:gd name="T36" fmla="*/ 136 w 145"/>
                <a:gd name="T37" fmla="*/ 0 h 53"/>
                <a:gd name="T38" fmla="*/ 144 w 145"/>
                <a:gd name="T39" fmla="*/ 8 h 53"/>
                <a:gd name="T40" fmla="*/ 144 w 145"/>
                <a:gd name="T41" fmla="*/ 15 h 5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45"/>
                <a:gd name="T64" fmla="*/ 0 h 53"/>
                <a:gd name="T65" fmla="*/ 145 w 145"/>
                <a:gd name="T66" fmla="*/ 53 h 5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45" h="53">
                  <a:moveTo>
                    <a:pt x="144" y="15"/>
                  </a:moveTo>
                  <a:lnTo>
                    <a:pt x="136" y="10"/>
                  </a:lnTo>
                  <a:lnTo>
                    <a:pt x="101" y="36"/>
                  </a:lnTo>
                  <a:lnTo>
                    <a:pt x="93" y="31"/>
                  </a:lnTo>
                  <a:lnTo>
                    <a:pt x="64" y="52"/>
                  </a:lnTo>
                  <a:lnTo>
                    <a:pt x="58" y="52"/>
                  </a:lnTo>
                  <a:lnTo>
                    <a:pt x="50" y="41"/>
                  </a:lnTo>
                  <a:lnTo>
                    <a:pt x="43" y="49"/>
                  </a:lnTo>
                  <a:lnTo>
                    <a:pt x="32" y="39"/>
                  </a:lnTo>
                  <a:lnTo>
                    <a:pt x="27" y="39"/>
                  </a:lnTo>
                  <a:lnTo>
                    <a:pt x="2" y="52"/>
                  </a:lnTo>
                  <a:lnTo>
                    <a:pt x="0" y="47"/>
                  </a:lnTo>
                  <a:lnTo>
                    <a:pt x="29" y="31"/>
                  </a:lnTo>
                  <a:lnTo>
                    <a:pt x="43" y="39"/>
                  </a:lnTo>
                  <a:lnTo>
                    <a:pt x="50" y="36"/>
                  </a:lnTo>
                  <a:lnTo>
                    <a:pt x="61" y="41"/>
                  </a:lnTo>
                  <a:lnTo>
                    <a:pt x="90" y="23"/>
                  </a:lnTo>
                  <a:lnTo>
                    <a:pt x="101" y="28"/>
                  </a:lnTo>
                  <a:lnTo>
                    <a:pt x="136" y="0"/>
                  </a:lnTo>
                  <a:lnTo>
                    <a:pt x="144" y="8"/>
                  </a:lnTo>
                  <a:lnTo>
                    <a:pt x="144" y="15"/>
                  </a:lnTo>
                </a:path>
              </a:pathLst>
            </a:custGeom>
            <a:solidFill>
              <a:srgbClr val="20B0E0"/>
            </a:solidFill>
            <a:ln w="12700" cap="rnd">
              <a:noFill/>
              <a:round/>
              <a:headEnd/>
              <a:tailEnd/>
            </a:ln>
          </p:spPr>
          <p:txBody>
            <a:bodyPr/>
            <a:lstStyle/>
            <a:p>
              <a:endParaRPr lang="en-CA"/>
            </a:p>
          </p:txBody>
        </p:sp>
        <p:sp>
          <p:nvSpPr>
            <p:cNvPr id="144413" name="Freeform 20"/>
            <p:cNvSpPr>
              <a:spLocks/>
            </p:cNvSpPr>
            <p:nvPr/>
          </p:nvSpPr>
          <p:spPr bwMode="auto">
            <a:xfrm>
              <a:off x="5194" y="3995"/>
              <a:ext cx="140" cy="53"/>
            </a:xfrm>
            <a:custGeom>
              <a:avLst/>
              <a:gdLst>
                <a:gd name="T0" fmla="*/ 0 w 140"/>
                <a:gd name="T1" fmla="*/ 7 h 53"/>
                <a:gd name="T2" fmla="*/ 18 w 140"/>
                <a:gd name="T3" fmla="*/ 0 h 53"/>
                <a:gd name="T4" fmla="*/ 42 w 140"/>
                <a:gd name="T5" fmla="*/ 26 h 53"/>
                <a:gd name="T6" fmla="*/ 53 w 140"/>
                <a:gd name="T7" fmla="*/ 21 h 53"/>
                <a:gd name="T8" fmla="*/ 73 w 140"/>
                <a:gd name="T9" fmla="*/ 34 h 53"/>
                <a:gd name="T10" fmla="*/ 87 w 140"/>
                <a:gd name="T11" fmla="*/ 29 h 53"/>
                <a:gd name="T12" fmla="*/ 97 w 140"/>
                <a:gd name="T13" fmla="*/ 23 h 53"/>
                <a:gd name="T14" fmla="*/ 100 w 140"/>
                <a:gd name="T15" fmla="*/ 23 h 53"/>
                <a:gd name="T16" fmla="*/ 132 w 140"/>
                <a:gd name="T17" fmla="*/ 45 h 53"/>
                <a:gd name="T18" fmla="*/ 139 w 140"/>
                <a:gd name="T19" fmla="*/ 42 h 53"/>
                <a:gd name="T20" fmla="*/ 137 w 140"/>
                <a:gd name="T21" fmla="*/ 49 h 53"/>
                <a:gd name="T22" fmla="*/ 126 w 140"/>
                <a:gd name="T23" fmla="*/ 52 h 53"/>
                <a:gd name="T24" fmla="*/ 121 w 140"/>
                <a:gd name="T25" fmla="*/ 49 h 53"/>
                <a:gd name="T26" fmla="*/ 102 w 140"/>
                <a:gd name="T27" fmla="*/ 31 h 53"/>
                <a:gd name="T28" fmla="*/ 97 w 140"/>
                <a:gd name="T29" fmla="*/ 31 h 53"/>
                <a:gd name="T30" fmla="*/ 87 w 140"/>
                <a:gd name="T31" fmla="*/ 39 h 53"/>
                <a:gd name="T32" fmla="*/ 77 w 140"/>
                <a:gd name="T33" fmla="*/ 42 h 53"/>
                <a:gd name="T34" fmla="*/ 69 w 140"/>
                <a:gd name="T35" fmla="*/ 42 h 53"/>
                <a:gd name="T36" fmla="*/ 55 w 140"/>
                <a:gd name="T37" fmla="*/ 31 h 53"/>
                <a:gd name="T38" fmla="*/ 50 w 140"/>
                <a:gd name="T39" fmla="*/ 29 h 53"/>
                <a:gd name="T40" fmla="*/ 39 w 140"/>
                <a:gd name="T41" fmla="*/ 37 h 53"/>
                <a:gd name="T42" fmla="*/ 16 w 140"/>
                <a:gd name="T43" fmla="*/ 10 h 53"/>
                <a:gd name="T44" fmla="*/ 0 w 140"/>
                <a:gd name="T45" fmla="*/ 18 h 53"/>
                <a:gd name="T46" fmla="*/ 0 w 140"/>
                <a:gd name="T47" fmla="*/ 7 h 5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40"/>
                <a:gd name="T73" fmla="*/ 0 h 53"/>
                <a:gd name="T74" fmla="*/ 140 w 140"/>
                <a:gd name="T75" fmla="*/ 53 h 5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40" h="53">
                  <a:moveTo>
                    <a:pt x="0" y="7"/>
                  </a:moveTo>
                  <a:lnTo>
                    <a:pt x="18" y="0"/>
                  </a:lnTo>
                  <a:lnTo>
                    <a:pt x="42" y="26"/>
                  </a:lnTo>
                  <a:lnTo>
                    <a:pt x="53" y="21"/>
                  </a:lnTo>
                  <a:lnTo>
                    <a:pt x="73" y="34"/>
                  </a:lnTo>
                  <a:lnTo>
                    <a:pt x="87" y="29"/>
                  </a:lnTo>
                  <a:lnTo>
                    <a:pt x="97" y="23"/>
                  </a:lnTo>
                  <a:lnTo>
                    <a:pt x="100" y="23"/>
                  </a:lnTo>
                  <a:lnTo>
                    <a:pt x="132" y="45"/>
                  </a:lnTo>
                  <a:lnTo>
                    <a:pt x="139" y="42"/>
                  </a:lnTo>
                  <a:lnTo>
                    <a:pt x="137" y="49"/>
                  </a:lnTo>
                  <a:lnTo>
                    <a:pt x="126" y="52"/>
                  </a:lnTo>
                  <a:lnTo>
                    <a:pt x="121" y="49"/>
                  </a:lnTo>
                  <a:lnTo>
                    <a:pt x="102" y="31"/>
                  </a:lnTo>
                  <a:lnTo>
                    <a:pt x="97" y="31"/>
                  </a:lnTo>
                  <a:lnTo>
                    <a:pt x="87" y="39"/>
                  </a:lnTo>
                  <a:lnTo>
                    <a:pt x="77" y="42"/>
                  </a:lnTo>
                  <a:lnTo>
                    <a:pt x="69" y="42"/>
                  </a:lnTo>
                  <a:lnTo>
                    <a:pt x="55" y="31"/>
                  </a:lnTo>
                  <a:lnTo>
                    <a:pt x="50" y="29"/>
                  </a:lnTo>
                  <a:lnTo>
                    <a:pt x="39" y="37"/>
                  </a:lnTo>
                  <a:lnTo>
                    <a:pt x="16" y="10"/>
                  </a:lnTo>
                  <a:lnTo>
                    <a:pt x="0" y="18"/>
                  </a:lnTo>
                  <a:lnTo>
                    <a:pt x="0" y="7"/>
                  </a:lnTo>
                </a:path>
              </a:pathLst>
            </a:custGeom>
            <a:solidFill>
              <a:srgbClr val="20B0E0"/>
            </a:solidFill>
            <a:ln w="12700" cap="rnd">
              <a:noFill/>
              <a:round/>
              <a:headEnd/>
              <a:tailEnd/>
            </a:ln>
          </p:spPr>
          <p:txBody>
            <a:bodyPr/>
            <a:lstStyle/>
            <a:p>
              <a:endParaRPr lang="en-CA"/>
            </a:p>
          </p:txBody>
        </p:sp>
        <p:sp>
          <p:nvSpPr>
            <p:cNvPr id="144414" name="Freeform 21"/>
            <p:cNvSpPr>
              <a:spLocks/>
            </p:cNvSpPr>
            <p:nvPr/>
          </p:nvSpPr>
          <p:spPr bwMode="auto">
            <a:xfrm>
              <a:off x="4950" y="3819"/>
              <a:ext cx="49" cy="48"/>
            </a:xfrm>
            <a:custGeom>
              <a:avLst/>
              <a:gdLst>
                <a:gd name="T0" fmla="*/ 0 w 49"/>
                <a:gd name="T1" fmla="*/ 35 h 48"/>
                <a:gd name="T2" fmla="*/ 10 w 49"/>
                <a:gd name="T3" fmla="*/ 0 h 48"/>
                <a:gd name="T4" fmla="*/ 17 w 49"/>
                <a:gd name="T5" fmla="*/ 2 h 48"/>
                <a:gd name="T6" fmla="*/ 10 w 49"/>
                <a:gd name="T7" fmla="*/ 27 h 48"/>
                <a:gd name="T8" fmla="*/ 21 w 49"/>
                <a:gd name="T9" fmla="*/ 30 h 48"/>
                <a:gd name="T10" fmla="*/ 27 w 49"/>
                <a:gd name="T11" fmla="*/ 8 h 48"/>
                <a:gd name="T12" fmla="*/ 35 w 49"/>
                <a:gd name="T13" fmla="*/ 10 h 48"/>
                <a:gd name="T14" fmla="*/ 29 w 49"/>
                <a:gd name="T15" fmla="*/ 32 h 48"/>
                <a:gd name="T16" fmla="*/ 48 w 49"/>
                <a:gd name="T17" fmla="*/ 37 h 48"/>
                <a:gd name="T18" fmla="*/ 45 w 49"/>
                <a:gd name="T19" fmla="*/ 47 h 48"/>
                <a:gd name="T20" fmla="*/ 0 w 49"/>
                <a:gd name="T21" fmla="*/ 35 h 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9"/>
                <a:gd name="T34" fmla="*/ 0 h 48"/>
                <a:gd name="T35" fmla="*/ 49 w 49"/>
                <a:gd name="T36" fmla="*/ 48 h 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9" h="48">
                  <a:moveTo>
                    <a:pt x="0" y="35"/>
                  </a:moveTo>
                  <a:lnTo>
                    <a:pt x="10" y="0"/>
                  </a:lnTo>
                  <a:lnTo>
                    <a:pt x="17" y="2"/>
                  </a:lnTo>
                  <a:lnTo>
                    <a:pt x="10" y="27"/>
                  </a:lnTo>
                  <a:lnTo>
                    <a:pt x="21" y="30"/>
                  </a:lnTo>
                  <a:lnTo>
                    <a:pt x="27" y="8"/>
                  </a:lnTo>
                  <a:lnTo>
                    <a:pt x="35" y="10"/>
                  </a:lnTo>
                  <a:lnTo>
                    <a:pt x="29" y="32"/>
                  </a:lnTo>
                  <a:lnTo>
                    <a:pt x="48" y="37"/>
                  </a:lnTo>
                  <a:lnTo>
                    <a:pt x="45" y="47"/>
                  </a:lnTo>
                  <a:lnTo>
                    <a:pt x="0" y="35"/>
                  </a:lnTo>
                </a:path>
              </a:pathLst>
            </a:custGeom>
            <a:solidFill>
              <a:srgbClr val="000000"/>
            </a:solidFill>
            <a:ln w="12700" cap="rnd">
              <a:noFill/>
              <a:round/>
              <a:headEnd/>
              <a:tailEnd/>
            </a:ln>
          </p:spPr>
          <p:txBody>
            <a:bodyPr/>
            <a:lstStyle/>
            <a:p>
              <a:endParaRPr lang="en-CA"/>
            </a:p>
          </p:txBody>
        </p:sp>
        <p:sp>
          <p:nvSpPr>
            <p:cNvPr id="144415" name="Freeform 22"/>
            <p:cNvSpPr>
              <a:spLocks/>
            </p:cNvSpPr>
            <p:nvPr/>
          </p:nvSpPr>
          <p:spPr bwMode="auto">
            <a:xfrm>
              <a:off x="4969" y="3772"/>
              <a:ext cx="51" cy="50"/>
            </a:xfrm>
            <a:custGeom>
              <a:avLst/>
              <a:gdLst>
                <a:gd name="T0" fmla="*/ 5 w 51"/>
                <a:gd name="T1" fmla="*/ 10 h 50"/>
                <a:gd name="T2" fmla="*/ 8 w 51"/>
                <a:gd name="T3" fmla="*/ 7 h 50"/>
                <a:gd name="T4" fmla="*/ 11 w 51"/>
                <a:gd name="T5" fmla="*/ 4 h 50"/>
                <a:gd name="T6" fmla="*/ 14 w 51"/>
                <a:gd name="T7" fmla="*/ 2 h 50"/>
                <a:gd name="T8" fmla="*/ 17 w 51"/>
                <a:gd name="T9" fmla="*/ 1 h 50"/>
                <a:gd name="T10" fmla="*/ 21 w 51"/>
                <a:gd name="T11" fmla="*/ 0 h 50"/>
                <a:gd name="T12" fmla="*/ 25 w 51"/>
                <a:gd name="T13" fmla="*/ 0 h 50"/>
                <a:gd name="T14" fmla="*/ 30 w 51"/>
                <a:gd name="T15" fmla="*/ 1 h 50"/>
                <a:gd name="T16" fmla="*/ 35 w 51"/>
                <a:gd name="T17" fmla="*/ 2 h 50"/>
                <a:gd name="T18" fmla="*/ 39 w 51"/>
                <a:gd name="T19" fmla="*/ 5 h 50"/>
                <a:gd name="T20" fmla="*/ 43 w 51"/>
                <a:gd name="T21" fmla="*/ 8 h 50"/>
                <a:gd name="T22" fmla="*/ 46 w 51"/>
                <a:gd name="T23" fmla="*/ 12 h 50"/>
                <a:gd name="T24" fmla="*/ 49 w 51"/>
                <a:gd name="T25" fmla="*/ 16 h 50"/>
                <a:gd name="T26" fmla="*/ 49 w 51"/>
                <a:gd name="T27" fmla="*/ 20 h 50"/>
                <a:gd name="T28" fmla="*/ 50 w 51"/>
                <a:gd name="T29" fmla="*/ 23 h 50"/>
                <a:gd name="T30" fmla="*/ 49 w 51"/>
                <a:gd name="T31" fmla="*/ 27 h 50"/>
                <a:gd name="T32" fmla="*/ 49 w 51"/>
                <a:gd name="T33" fmla="*/ 30 h 50"/>
                <a:gd name="T34" fmla="*/ 47 w 51"/>
                <a:gd name="T35" fmla="*/ 34 h 50"/>
                <a:gd name="T36" fmla="*/ 45 w 51"/>
                <a:gd name="T37" fmla="*/ 38 h 50"/>
                <a:gd name="T38" fmla="*/ 42 w 51"/>
                <a:gd name="T39" fmla="*/ 41 h 50"/>
                <a:gd name="T40" fmla="*/ 39 w 51"/>
                <a:gd name="T41" fmla="*/ 44 h 50"/>
                <a:gd name="T42" fmla="*/ 36 w 51"/>
                <a:gd name="T43" fmla="*/ 46 h 50"/>
                <a:gd name="T44" fmla="*/ 33 w 51"/>
                <a:gd name="T45" fmla="*/ 48 h 50"/>
                <a:gd name="T46" fmla="*/ 29 w 51"/>
                <a:gd name="T47" fmla="*/ 48 h 50"/>
                <a:gd name="T48" fmla="*/ 25 w 51"/>
                <a:gd name="T49" fmla="*/ 49 h 50"/>
                <a:gd name="T50" fmla="*/ 20 w 51"/>
                <a:gd name="T51" fmla="*/ 48 h 50"/>
                <a:gd name="T52" fmla="*/ 15 w 51"/>
                <a:gd name="T53" fmla="*/ 46 h 50"/>
                <a:gd name="T54" fmla="*/ 10 w 51"/>
                <a:gd name="T55" fmla="*/ 44 h 50"/>
                <a:gd name="T56" fmla="*/ 6 w 51"/>
                <a:gd name="T57" fmla="*/ 40 h 50"/>
                <a:gd name="T58" fmla="*/ 3 w 51"/>
                <a:gd name="T59" fmla="*/ 37 h 50"/>
                <a:gd name="T60" fmla="*/ 1 w 51"/>
                <a:gd name="T61" fmla="*/ 32 h 50"/>
                <a:gd name="T62" fmla="*/ 0 w 51"/>
                <a:gd name="T63" fmla="*/ 29 h 50"/>
                <a:gd name="T64" fmla="*/ 0 w 51"/>
                <a:gd name="T65" fmla="*/ 25 h 50"/>
                <a:gd name="T66" fmla="*/ 0 w 51"/>
                <a:gd name="T67" fmla="*/ 22 h 50"/>
                <a:gd name="T68" fmla="*/ 1 w 51"/>
                <a:gd name="T69" fmla="*/ 19 h 50"/>
                <a:gd name="T70" fmla="*/ 3 w 51"/>
                <a:gd name="T71" fmla="*/ 14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1"/>
                <a:gd name="T109" fmla="*/ 0 h 50"/>
                <a:gd name="T110" fmla="*/ 51 w 51"/>
                <a:gd name="T111" fmla="*/ 50 h 5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1" h="50">
                  <a:moveTo>
                    <a:pt x="4" y="12"/>
                  </a:moveTo>
                  <a:lnTo>
                    <a:pt x="5" y="10"/>
                  </a:lnTo>
                  <a:lnTo>
                    <a:pt x="6" y="9"/>
                  </a:lnTo>
                  <a:lnTo>
                    <a:pt x="8" y="7"/>
                  </a:lnTo>
                  <a:lnTo>
                    <a:pt x="10" y="5"/>
                  </a:lnTo>
                  <a:lnTo>
                    <a:pt x="11" y="4"/>
                  </a:lnTo>
                  <a:lnTo>
                    <a:pt x="13" y="3"/>
                  </a:lnTo>
                  <a:lnTo>
                    <a:pt x="14" y="2"/>
                  </a:lnTo>
                  <a:lnTo>
                    <a:pt x="15" y="2"/>
                  </a:lnTo>
                  <a:lnTo>
                    <a:pt x="17" y="1"/>
                  </a:lnTo>
                  <a:lnTo>
                    <a:pt x="19" y="1"/>
                  </a:lnTo>
                  <a:lnTo>
                    <a:pt x="21" y="0"/>
                  </a:lnTo>
                  <a:lnTo>
                    <a:pt x="22" y="0"/>
                  </a:lnTo>
                  <a:lnTo>
                    <a:pt x="25" y="0"/>
                  </a:lnTo>
                  <a:lnTo>
                    <a:pt x="27" y="0"/>
                  </a:lnTo>
                  <a:lnTo>
                    <a:pt x="30" y="1"/>
                  </a:lnTo>
                  <a:lnTo>
                    <a:pt x="32" y="1"/>
                  </a:lnTo>
                  <a:lnTo>
                    <a:pt x="35" y="2"/>
                  </a:lnTo>
                  <a:lnTo>
                    <a:pt x="37" y="3"/>
                  </a:lnTo>
                  <a:lnTo>
                    <a:pt x="39" y="5"/>
                  </a:lnTo>
                  <a:lnTo>
                    <a:pt x="42" y="6"/>
                  </a:lnTo>
                  <a:lnTo>
                    <a:pt x="43" y="8"/>
                  </a:lnTo>
                  <a:lnTo>
                    <a:pt x="45" y="10"/>
                  </a:lnTo>
                  <a:lnTo>
                    <a:pt x="46" y="12"/>
                  </a:lnTo>
                  <a:lnTo>
                    <a:pt x="48" y="14"/>
                  </a:lnTo>
                  <a:lnTo>
                    <a:pt x="49" y="16"/>
                  </a:lnTo>
                  <a:lnTo>
                    <a:pt x="49" y="19"/>
                  </a:lnTo>
                  <a:lnTo>
                    <a:pt x="49" y="20"/>
                  </a:lnTo>
                  <a:lnTo>
                    <a:pt x="50" y="22"/>
                  </a:lnTo>
                  <a:lnTo>
                    <a:pt x="50" y="23"/>
                  </a:lnTo>
                  <a:lnTo>
                    <a:pt x="49" y="25"/>
                  </a:lnTo>
                  <a:lnTo>
                    <a:pt x="49" y="27"/>
                  </a:lnTo>
                  <a:lnTo>
                    <a:pt x="49" y="29"/>
                  </a:lnTo>
                  <a:lnTo>
                    <a:pt x="49" y="30"/>
                  </a:lnTo>
                  <a:lnTo>
                    <a:pt x="48" y="31"/>
                  </a:lnTo>
                  <a:lnTo>
                    <a:pt x="47" y="34"/>
                  </a:lnTo>
                  <a:lnTo>
                    <a:pt x="46" y="36"/>
                  </a:lnTo>
                  <a:lnTo>
                    <a:pt x="45" y="38"/>
                  </a:lnTo>
                  <a:lnTo>
                    <a:pt x="43" y="40"/>
                  </a:lnTo>
                  <a:lnTo>
                    <a:pt x="42" y="41"/>
                  </a:lnTo>
                  <a:lnTo>
                    <a:pt x="40" y="43"/>
                  </a:lnTo>
                  <a:lnTo>
                    <a:pt x="39" y="44"/>
                  </a:lnTo>
                  <a:lnTo>
                    <a:pt x="38" y="45"/>
                  </a:lnTo>
                  <a:lnTo>
                    <a:pt x="36" y="46"/>
                  </a:lnTo>
                  <a:lnTo>
                    <a:pt x="34" y="47"/>
                  </a:lnTo>
                  <a:lnTo>
                    <a:pt x="33" y="48"/>
                  </a:lnTo>
                  <a:lnTo>
                    <a:pt x="31" y="48"/>
                  </a:lnTo>
                  <a:lnTo>
                    <a:pt x="29" y="48"/>
                  </a:lnTo>
                  <a:lnTo>
                    <a:pt x="27" y="49"/>
                  </a:lnTo>
                  <a:lnTo>
                    <a:pt x="25" y="49"/>
                  </a:lnTo>
                  <a:lnTo>
                    <a:pt x="23" y="48"/>
                  </a:lnTo>
                  <a:lnTo>
                    <a:pt x="20" y="48"/>
                  </a:lnTo>
                  <a:lnTo>
                    <a:pt x="18" y="47"/>
                  </a:lnTo>
                  <a:lnTo>
                    <a:pt x="15" y="46"/>
                  </a:lnTo>
                  <a:lnTo>
                    <a:pt x="13" y="45"/>
                  </a:lnTo>
                  <a:lnTo>
                    <a:pt x="10" y="44"/>
                  </a:lnTo>
                  <a:lnTo>
                    <a:pt x="8" y="42"/>
                  </a:lnTo>
                  <a:lnTo>
                    <a:pt x="6" y="40"/>
                  </a:lnTo>
                  <a:lnTo>
                    <a:pt x="5" y="39"/>
                  </a:lnTo>
                  <a:lnTo>
                    <a:pt x="3" y="37"/>
                  </a:lnTo>
                  <a:lnTo>
                    <a:pt x="2" y="34"/>
                  </a:lnTo>
                  <a:lnTo>
                    <a:pt x="1" y="32"/>
                  </a:lnTo>
                  <a:lnTo>
                    <a:pt x="0" y="30"/>
                  </a:lnTo>
                  <a:lnTo>
                    <a:pt x="0" y="29"/>
                  </a:lnTo>
                  <a:lnTo>
                    <a:pt x="0" y="27"/>
                  </a:lnTo>
                  <a:lnTo>
                    <a:pt x="0" y="25"/>
                  </a:lnTo>
                  <a:lnTo>
                    <a:pt x="0" y="23"/>
                  </a:lnTo>
                  <a:lnTo>
                    <a:pt x="0" y="22"/>
                  </a:lnTo>
                  <a:lnTo>
                    <a:pt x="0" y="20"/>
                  </a:lnTo>
                  <a:lnTo>
                    <a:pt x="1" y="19"/>
                  </a:lnTo>
                  <a:lnTo>
                    <a:pt x="2" y="17"/>
                  </a:lnTo>
                  <a:lnTo>
                    <a:pt x="3" y="14"/>
                  </a:lnTo>
                  <a:lnTo>
                    <a:pt x="4" y="12"/>
                  </a:lnTo>
                </a:path>
              </a:pathLst>
            </a:custGeom>
            <a:solidFill>
              <a:srgbClr val="000000"/>
            </a:solidFill>
            <a:ln w="12700" cap="rnd">
              <a:noFill/>
              <a:round/>
              <a:headEnd/>
              <a:tailEnd/>
            </a:ln>
          </p:spPr>
          <p:txBody>
            <a:bodyPr/>
            <a:lstStyle/>
            <a:p>
              <a:endParaRPr lang="en-CA"/>
            </a:p>
          </p:txBody>
        </p:sp>
        <p:sp>
          <p:nvSpPr>
            <p:cNvPr id="144416" name="Freeform 23"/>
            <p:cNvSpPr>
              <a:spLocks/>
            </p:cNvSpPr>
            <p:nvPr/>
          </p:nvSpPr>
          <p:spPr bwMode="auto">
            <a:xfrm>
              <a:off x="4976" y="3781"/>
              <a:ext cx="34" cy="31"/>
            </a:xfrm>
            <a:custGeom>
              <a:avLst/>
              <a:gdLst>
                <a:gd name="T0" fmla="*/ 3 w 34"/>
                <a:gd name="T1" fmla="*/ 7 h 31"/>
                <a:gd name="T2" fmla="*/ 3 w 34"/>
                <a:gd name="T3" fmla="*/ 5 h 31"/>
                <a:gd name="T4" fmla="*/ 4 w 34"/>
                <a:gd name="T5" fmla="*/ 4 h 31"/>
                <a:gd name="T6" fmla="*/ 5 w 34"/>
                <a:gd name="T7" fmla="*/ 3 h 31"/>
                <a:gd name="T8" fmla="*/ 6 w 34"/>
                <a:gd name="T9" fmla="*/ 3 h 31"/>
                <a:gd name="T10" fmla="*/ 8 w 34"/>
                <a:gd name="T11" fmla="*/ 1 h 31"/>
                <a:gd name="T12" fmla="*/ 10 w 34"/>
                <a:gd name="T13" fmla="*/ 0 h 31"/>
                <a:gd name="T14" fmla="*/ 12 w 34"/>
                <a:gd name="T15" fmla="*/ 0 h 31"/>
                <a:gd name="T16" fmla="*/ 15 w 34"/>
                <a:gd name="T17" fmla="*/ 0 h 31"/>
                <a:gd name="T18" fmla="*/ 16 w 34"/>
                <a:gd name="T19" fmla="*/ 0 h 31"/>
                <a:gd name="T20" fmla="*/ 18 w 34"/>
                <a:gd name="T21" fmla="*/ 0 h 31"/>
                <a:gd name="T22" fmla="*/ 19 w 34"/>
                <a:gd name="T23" fmla="*/ 1 h 31"/>
                <a:gd name="T24" fmla="*/ 20 w 34"/>
                <a:gd name="T25" fmla="*/ 1 h 31"/>
                <a:gd name="T26" fmla="*/ 23 w 34"/>
                <a:gd name="T27" fmla="*/ 3 h 31"/>
                <a:gd name="T28" fmla="*/ 26 w 34"/>
                <a:gd name="T29" fmla="*/ 4 h 31"/>
                <a:gd name="T30" fmla="*/ 29 w 34"/>
                <a:gd name="T31" fmla="*/ 7 h 31"/>
                <a:gd name="T32" fmla="*/ 29 w 34"/>
                <a:gd name="T33" fmla="*/ 8 h 31"/>
                <a:gd name="T34" fmla="*/ 30 w 34"/>
                <a:gd name="T35" fmla="*/ 9 h 31"/>
                <a:gd name="T36" fmla="*/ 31 w 34"/>
                <a:gd name="T37" fmla="*/ 10 h 31"/>
                <a:gd name="T38" fmla="*/ 32 w 34"/>
                <a:gd name="T39" fmla="*/ 11 h 31"/>
                <a:gd name="T40" fmla="*/ 32 w 34"/>
                <a:gd name="T41" fmla="*/ 14 h 31"/>
                <a:gd name="T42" fmla="*/ 33 w 34"/>
                <a:gd name="T43" fmla="*/ 16 h 31"/>
                <a:gd name="T44" fmla="*/ 32 w 34"/>
                <a:gd name="T45" fmla="*/ 18 h 31"/>
                <a:gd name="T46" fmla="*/ 32 w 34"/>
                <a:gd name="T47" fmla="*/ 20 h 31"/>
                <a:gd name="T48" fmla="*/ 31 w 34"/>
                <a:gd name="T49" fmla="*/ 22 h 31"/>
                <a:gd name="T50" fmla="*/ 30 w 34"/>
                <a:gd name="T51" fmla="*/ 23 h 31"/>
                <a:gd name="T52" fmla="*/ 29 w 34"/>
                <a:gd name="T53" fmla="*/ 25 h 31"/>
                <a:gd name="T54" fmla="*/ 28 w 34"/>
                <a:gd name="T55" fmla="*/ 27 h 31"/>
                <a:gd name="T56" fmla="*/ 26 w 34"/>
                <a:gd name="T57" fmla="*/ 28 h 31"/>
                <a:gd name="T58" fmla="*/ 24 w 34"/>
                <a:gd name="T59" fmla="*/ 29 h 31"/>
                <a:gd name="T60" fmla="*/ 23 w 34"/>
                <a:gd name="T61" fmla="*/ 30 h 31"/>
                <a:gd name="T62" fmla="*/ 21 w 34"/>
                <a:gd name="T63" fmla="*/ 30 h 31"/>
                <a:gd name="T64" fmla="*/ 20 w 34"/>
                <a:gd name="T65" fmla="*/ 30 h 31"/>
                <a:gd name="T66" fmla="*/ 18 w 34"/>
                <a:gd name="T67" fmla="*/ 30 h 31"/>
                <a:gd name="T68" fmla="*/ 17 w 34"/>
                <a:gd name="T69" fmla="*/ 30 h 31"/>
                <a:gd name="T70" fmla="*/ 15 w 34"/>
                <a:gd name="T71" fmla="*/ 30 h 31"/>
                <a:gd name="T72" fmla="*/ 14 w 34"/>
                <a:gd name="T73" fmla="*/ 29 h 31"/>
                <a:gd name="T74" fmla="*/ 12 w 34"/>
                <a:gd name="T75" fmla="*/ 28 h 31"/>
                <a:gd name="T76" fmla="*/ 9 w 34"/>
                <a:gd name="T77" fmla="*/ 27 h 31"/>
                <a:gd name="T78" fmla="*/ 7 w 34"/>
                <a:gd name="T79" fmla="*/ 25 h 31"/>
                <a:gd name="T80" fmla="*/ 4 w 34"/>
                <a:gd name="T81" fmla="*/ 23 h 31"/>
                <a:gd name="T82" fmla="*/ 3 w 34"/>
                <a:gd name="T83" fmla="*/ 22 h 31"/>
                <a:gd name="T84" fmla="*/ 3 w 34"/>
                <a:gd name="T85" fmla="*/ 21 h 31"/>
                <a:gd name="T86" fmla="*/ 1 w 34"/>
                <a:gd name="T87" fmla="*/ 19 h 31"/>
                <a:gd name="T88" fmla="*/ 1 w 34"/>
                <a:gd name="T89" fmla="*/ 18 h 31"/>
                <a:gd name="T90" fmla="*/ 1 w 34"/>
                <a:gd name="T91" fmla="*/ 16 h 31"/>
                <a:gd name="T92" fmla="*/ 0 w 34"/>
                <a:gd name="T93" fmla="*/ 14 h 31"/>
                <a:gd name="T94" fmla="*/ 1 w 34"/>
                <a:gd name="T95" fmla="*/ 12 h 31"/>
                <a:gd name="T96" fmla="*/ 1 w 34"/>
                <a:gd name="T97" fmla="*/ 10 h 31"/>
                <a:gd name="T98" fmla="*/ 1 w 34"/>
                <a:gd name="T99" fmla="*/ 8 h 31"/>
                <a:gd name="T100" fmla="*/ 3 w 34"/>
                <a:gd name="T101" fmla="*/ 7 h 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4"/>
                <a:gd name="T154" fmla="*/ 0 h 31"/>
                <a:gd name="T155" fmla="*/ 34 w 34"/>
                <a:gd name="T156" fmla="*/ 31 h 31"/>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4" h="31">
                  <a:moveTo>
                    <a:pt x="3" y="7"/>
                  </a:moveTo>
                  <a:lnTo>
                    <a:pt x="3" y="5"/>
                  </a:lnTo>
                  <a:lnTo>
                    <a:pt x="4" y="4"/>
                  </a:lnTo>
                  <a:lnTo>
                    <a:pt x="5" y="3"/>
                  </a:lnTo>
                  <a:lnTo>
                    <a:pt x="6" y="3"/>
                  </a:lnTo>
                  <a:lnTo>
                    <a:pt x="8" y="1"/>
                  </a:lnTo>
                  <a:lnTo>
                    <a:pt x="10" y="0"/>
                  </a:lnTo>
                  <a:lnTo>
                    <a:pt x="12" y="0"/>
                  </a:lnTo>
                  <a:lnTo>
                    <a:pt x="15" y="0"/>
                  </a:lnTo>
                  <a:lnTo>
                    <a:pt x="16" y="0"/>
                  </a:lnTo>
                  <a:lnTo>
                    <a:pt x="18" y="0"/>
                  </a:lnTo>
                  <a:lnTo>
                    <a:pt x="19" y="1"/>
                  </a:lnTo>
                  <a:lnTo>
                    <a:pt x="20" y="1"/>
                  </a:lnTo>
                  <a:lnTo>
                    <a:pt x="23" y="3"/>
                  </a:lnTo>
                  <a:lnTo>
                    <a:pt x="26" y="4"/>
                  </a:lnTo>
                  <a:lnTo>
                    <a:pt x="29" y="7"/>
                  </a:lnTo>
                  <a:lnTo>
                    <a:pt x="29" y="8"/>
                  </a:lnTo>
                  <a:lnTo>
                    <a:pt x="30" y="9"/>
                  </a:lnTo>
                  <a:lnTo>
                    <a:pt x="31" y="10"/>
                  </a:lnTo>
                  <a:lnTo>
                    <a:pt x="32" y="11"/>
                  </a:lnTo>
                  <a:lnTo>
                    <a:pt x="32" y="14"/>
                  </a:lnTo>
                  <a:lnTo>
                    <a:pt x="33" y="16"/>
                  </a:lnTo>
                  <a:lnTo>
                    <a:pt x="32" y="18"/>
                  </a:lnTo>
                  <a:lnTo>
                    <a:pt x="32" y="20"/>
                  </a:lnTo>
                  <a:lnTo>
                    <a:pt x="31" y="22"/>
                  </a:lnTo>
                  <a:lnTo>
                    <a:pt x="30" y="23"/>
                  </a:lnTo>
                  <a:lnTo>
                    <a:pt x="29" y="25"/>
                  </a:lnTo>
                  <a:lnTo>
                    <a:pt x="28" y="27"/>
                  </a:lnTo>
                  <a:lnTo>
                    <a:pt x="26" y="28"/>
                  </a:lnTo>
                  <a:lnTo>
                    <a:pt x="24" y="29"/>
                  </a:lnTo>
                  <a:lnTo>
                    <a:pt x="23" y="30"/>
                  </a:lnTo>
                  <a:lnTo>
                    <a:pt x="21" y="30"/>
                  </a:lnTo>
                  <a:lnTo>
                    <a:pt x="20" y="30"/>
                  </a:lnTo>
                  <a:lnTo>
                    <a:pt x="18" y="30"/>
                  </a:lnTo>
                  <a:lnTo>
                    <a:pt x="17" y="30"/>
                  </a:lnTo>
                  <a:lnTo>
                    <a:pt x="15" y="30"/>
                  </a:lnTo>
                  <a:lnTo>
                    <a:pt x="14" y="29"/>
                  </a:lnTo>
                  <a:lnTo>
                    <a:pt x="12" y="28"/>
                  </a:lnTo>
                  <a:lnTo>
                    <a:pt x="9" y="27"/>
                  </a:lnTo>
                  <a:lnTo>
                    <a:pt x="7" y="25"/>
                  </a:lnTo>
                  <a:lnTo>
                    <a:pt x="4" y="23"/>
                  </a:lnTo>
                  <a:lnTo>
                    <a:pt x="3" y="22"/>
                  </a:lnTo>
                  <a:lnTo>
                    <a:pt x="3" y="21"/>
                  </a:lnTo>
                  <a:lnTo>
                    <a:pt x="1" y="19"/>
                  </a:lnTo>
                  <a:lnTo>
                    <a:pt x="1" y="18"/>
                  </a:lnTo>
                  <a:lnTo>
                    <a:pt x="1" y="16"/>
                  </a:lnTo>
                  <a:lnTo>
                    <a:pt x="0" y="14"/>
                  </a:lnTo>
                  <a:lnTo>
                    <a:pt x="1" y="12"/>
                  </a:lnTo>
                  <a:lnTo>
                    <a:pt x="1" y="10"/>
                  </a:lnTo>
                  <a:lnTo>
                    <a:pt x="1" y="8"/>
                  </a:lnTo>
                  <a:lnTo>
                    <a:pt x="3" y="7"/>
                  </a:lnTo>
                </a:path>
              </a:pathLst>
            </a:custGeom>
            <a:solidFill>
              <a:srgbClr val="FFFFFF"/>
            </a:solidFill>
            <a:ln w="12700" cap="rnd">
              <a:noFill/>
              <a:round/>
              <a:headEnd/>
              <a:tailEnd/>
            </a:ln>
          </p:spPr>
          <p:txBody>
            <a:bodyPr/>
            <a:lstStyle/>
            <a:p>
              <a:endParaRPr lang="en-CA"/>
            </a:p>
          </p:txBody>
        </p:sp>
        <p:sp>
          <p:nvSpPr>
            <p:cNvPr id="144417" name="Freeform 24"/>
            <p:cNvSpPr>
              <a:spLocks/>
            </p:cNvSpPr>
            <p:nvPr/>
          </p:nvSpPr>
          <p:spPr bwMode="auto">
            <a:xfrm>
              <a:off x="4993" y="3721"/>
              <a:ext cx="64" cy="57"/>
            </a:xfrm>
            <a:custGeom>
              <a:avLst/>
              <a:gdLst>
                <a:gd name="T0" fmla="*/ 0 w 64"/>
                <a:gd name="T1" fmla="*/ 27 h 57"/>
                <a:gd name="T2" fmla="*/ 16 w 64"/>
                <a:gd name="T3" fmla="*/ 8 h 57"/>
                <a:gd name="T4" fmla="*/ 18 w 64"/>
                <a:gd name="T5" fmla="*/ 5 h 57"/>
                <a:gd name="T6" fmla="*/ 20 w 64"/>
                <a:gd name="T7" fmla="*/ 3 h 57"/>
                <a:gd name="T8" fmla="*/ 22 w 64"/>
                <a:gd name="T9" fmla="*/ 2 h 57"/>
                <a:gd name="T10" fmla="*/ 24 w 64"/>
                <a:gd name="T11" fmla="*/ 1 h 57"/>
                <a:gd name="T12" fmla="*/ 25 w 64"/>
                <a:gd name="T13" fmla="*/ 0 h 57"/>
                <a:gd name="T14" fmla="*/ 28 w 64"/>
                <a:gd name="T15" fmla="*/ 0 h 57"/>
                <a:gd name="T16" fmla="*/ 29 w 64"/>
                <a:gd name="T17" fmla="*/ 0 h 57"/>
                <a:gd name="T18" fmla="*/ 30 w 64"/>
                <a:gd name="T19" fmla="*/ 0 h 57"/>
                <a:gd name="T20" fmla="*/ 31 w 64"/>
                <a:gd name="T21" fmla="*/ 0 h 57"/>
                <a:gd name="T22" fmla="*/ 33 w 64"/>
                <a:gd name="T23" fmla="*/ 1 h 57"/>
                <a:gd name="T24" fmla="*/ 35 w 64"/>
                <a:gd name="T25" fmla="*/ 2 h 57"/>
                <a:gd name="T26" fmla="*/ 36 w 64"/>
                <a:gd name="T27" fmla="*/ 3 h 57"/>
                <a:gd name="T28" fmla="*/ 38 w 64"/>
                <a:gd name="T29" fmla="*/ 4 h 57"/>
                <a:gd name="T30" fmla="*/ 39 w 64"/>
                <a:gd name="T31" fmla="*/ 5 h 57"/>
                <a:gd name="T32" fmla="*/ 39 w 64"/>
                <a:gd name="T33" fmla="*/ 7 h 57"/>
                <a:gd name="T34" fmla="*/ 41 w 64"/>
                <a:gd name="T35" fmla="*/ 8 h 57"/>
                <a:gd name="T36" fmla="*/ 41 w 64"/>
                <a:gd name="T37" fmla="*/ 10 h 57"/>
                <a:gd name="T38" fmla="*/ 41 w 64"/>
                <a:gd name="T39" fmla="*/ 11 h 57"/>
                <a:gd name="T40" fmla="*/ 41 w 64"/>
                <a:gd name="T41" fmla="*/ 13 h 57"/>
                <a:gd name="T42" fmla="*/ 41 w 64"/>
                <a:gd name="T43" fmla="*/ 14 h 57"/>
                <a:gd name="T44" fmla="*/ 40 w 64"/>
                <a:gd name="T45" fmla="*/ 15 h 57"/>
                <a:gd name="T46" fmla="*/ 41 w 64"/>
                <a:gd name="T47" fmla="*/ 15 h 57"/>
                <a:gd name="T48" fmla="*/ 42 w 64"/>
                <a:gd name="T49" fmla="*/ 15 h 57"/>
                <a:gd name="T50" fmla="*/ 43 w 64"/>
                <a:gd name="T51" fmla="*/ 14 h 57"/>
                <a:gd name="T52" fmla="*/ 44 w 64"/>
                <a:gd name="T53" fmla="*/ 14 h 57"/>
                <a:gd name="T54" fmla="*/ 45 w 64"/>
                <a:gd name="T55" fmla="*/ 14 h 57"/>
                <a:gd name="T56" fmla="*/ 47 w 64"/>
                <a:gd name="T57" fmla="*/ 14 h 57"/>
                <a:gd name="T58" fmla="*/ 48 w 64"/>
                <a:gd name="T59" fmla="*/ 14 h 57"/>
                <a:gd name="T60" fmla="*/ 49 w 64"/>
                <a:gd name="T61" fmla="*/ 15 h 57"/>
                <a:gd name="T62" fmla="*/ 52 w 64"/>
                <a:gd name="T63" fmla="*/ 17 h 57"/>
                <a:gd name="T64" fmla="*/ 57 w 64"/>
                <a:gd name="T65" fmla="*/ 20 h 57"/>
                <a:gd name="T66" fmla="*/ 59 w 64"/>
                <a:gd name="T67" fmla="*/ 21 h 57"/>
                <a:gd name="T68" fmla="*/ 59 w 64"/>
                <a:gd name="T69" fmla="*/ 21 h 57"/>
                <a:gd name="T70" fmla="*/ 60 w 64"/>
                <a:gd name="T71" fmla="*/ 22 h 57"/>
                <a:gd name="T72" fmla="*/ 60 w 64"/>
                <a:gd name="T73" fmla="*/ 22 h 57"/>
                <a:gd name="T74" fmla="*/ 61 w 64"/>
                <a:gd name="T75" fmla="*/ 22 h 57"/>
                <a:gd name="T76" fmla="*/ 62 w 64"/>
                <a:gd name="T77" fmla="*/ 21 h 57"/>
                <a:gd name="T78" fmla="*/ 63 w 64"/>
                <a:gd name="T79" fmla="*/ 23 h 57"/>
                <a:gd name="T80" fmla="*/ 56 w 64"/>
                <a:gd name="T81" fmla="*/ 31 h 57"/>
                <a:gd name="T82" fmla="*/ 55 w 64"/>
                <a:gd name="T83" fmla="*/ 31 h 57"/>
                <a:gd name="T84" fmla="*/ 54 w 64"/>
                <a:gd name="T85" fmla="*/ 31 h 57"/>
                <a:gd name="T86" fmla="*/ 53 w 64"/>
                <a:gd name="T87" fmla="*/ 30 h 57"/>
                <a:gd name="T88" fmla="*/ 52 w 64"/>
                <a:gd name="T89" fmla="*/ 30 h 57"/>
                <a:gd name="T90" fmla="*/ 51 w 64"/>
                <a:gd name="T91" fmla="*/ 29 h 57"/>
                <a:gd name="T92" fmla="*/ 47 w 64"/>
                <a:gd name="T93" fmla="*/ 26 h 57"/>
                <a:gd name="T94" fmla="*/ 45 w 64"/>
                <a:gd name="T95" fmla="*/ 25 h 57"/>
                <a:gd name="T96" fmla="*/ 44 w 64"/>
                <a:gd name="T97" fmla="*/ 24 h 57"/>
                <a:gd name="T98" fmla="*/ 42 w 64"/>
                <a:gd name="T99" fmla="*/ 24 h 57"/>
                <a:gd name="T100" fmla="*/ 41 w 64"/>
                <a:gd name="T101" fmla="*/ 24 h 57"/>
                <a:gd name="T102" fmla="*/ 40 w 64"/>
                <a:gd name="T103" fmla="*/ 24 h 57"/>
                <a:gd name="T104" fmla="*/ 39 w 64"/>
                <a:gd name="T105" fmla="*/ 25 h 57"/>
                <a:gd name="T106" fmla="*/ 37 w 64"/>
                <a:gd name="T107" fmla="*/ 26 h 57"/>
                <a:gd name="T108" fmla="*/ 36 w 64"/>
                <a:gd name="T109" fmla="*/ 28 h 57"/>
                <a:gd name="T110" fmla="*/ 29 w 64"/>
                <a:gd name="T111" fmla="*/ 37 h 57"/>
                <a:gd name="T112" fmla="*/ 43 w 64"/>
                <a:gd name="T113" fmla="*/ 48 h 57"/>
                <a:gd name="T114" fmla="*/ 37 w 64"/>
                <a:gd name="T115" fmla="*/ 56 h 57"/>
                <a:gd name="T116" fmla="*/ 0 w 64"/>
                <a:gd name="T117" fmla="*/ 27 h 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64"/>
                <a:gd name="T178" fmla="*/ 0 h 57"/>
                <a:gd name="T179" fmla="*/ 64 w 64"/>
                <a:gd name="T180" fmla="*/ 57 h 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64" h="57">
                  <a:moveTo>
                    <a:pt x="0" y="27"/>
                  </a:moveTo>
                  <a:lnTo>
                    <a:pt x="16" y="8"/>
                  </a:lnTo>
                  <a:lnTo>
                    <a:pt x="18" y="5"/>
                  </a:lnTo>
                  <a:lnTo>
                    <a:pt x="20" y="3"/>
                  </a:lnTo>
                  <a:lnTo>
                    <a:pt x="22" y="2"/>
                  </a:lnTo>
                  <a:lnTo>
                    <a:pt x="24" y="1"/>
                  </a:lnTo>
                  <a:lnTo>
                    <a:pt x="25" y="0"/>
                  </a:lnTo>
                  <a:lnTo>
                    <a:pt x="28" y="0"/>
                  </a:lnTo>
                  <a:lnTo>
                    <a:pt x="29" y="0"/>
                  </a:lnTo>
                  <a:lnTo>
                    <a:pt x="30" y="0"/>
                  </a:lnTo>
                  <a:lnTo>
                    <a:pt x="31" y="0"/>
                  </a:lnTo>
                  <a:lnTo>
                    <a:pt x="33" y="1"/>
                  </a:lnTo>
                  <a:lnTo>
                    <a:pt x="35" y="2"/>
                  </a:lnTo>
                  <a:lnTo>
                    <a:pt x="36" y="3"/>
                  </a:lnTo>
                  <a:lnTo>
                    <a:pt x="38" y="4"/>
                  </a:lnTo>
                  <a:lnTo>
                    <a:pt x="39" y="5"/>
                  </a:lnTo>
                  <a:lnTo>
                    <a:pt x="39" y="7"/>
                  </a:lnTo>
                  <a:lnTo>
                    <a:pt x="41" y="8"/>
                  </a:lnTo>
                  <a:lnTo>
                    <a:pt x="41" y="10"/>
                  </a:lnTo>
                  <a:lnTo>
                    <a:pt x="41" y="11"/>
                  </a:lnTo>
                  <a:lnTo>
                    <a:pt x="41" y="13"/>
                  </a:lnTo>
                  <a:lnTo>
                    <a:pt x="41" y="14"/>
                  </a:lnTo>
                  <a:lnTo>
                    <a:pt x="40" y="15"/>
                  </a:lnTo>
                  <a:lnTo>
                    <a:pt x="41" y="15"/>
                  </a:lnTo>
                  <a:lnTo>
                    <a:pt x="42" y="15"/>
                  </a:lnTo>
                  <a:lnTo>
                    <a:pt x="43" y="14"/>
                  </a:lnTo>
                  <a:lnTo>
                    <a:pt x="44" y="14"/>
                  </a:lnTo>
                  <a:lnTo>
                    <a:pt x="45" y="14"/>
                  </a:lnTo>
                  <a:lnTo>
                    <a:pt x="47" y="14"/>
                  </a:lnTo>
                  <a:lnTo>
                    <a:pt x="48" y="14"/>
                  </a:lnTo>
                  <a:lnTo>
                    <a:pt x="49" y="15"/>
                  </a:lnTo>
                  <a:lnTo>
                    <a:pt x="52" y="17"/>
                  </a:lnTo>
                  <a:lnTo>
                    <a:pt x="57" y="20"/>
                  </a:lnTo>
                  <a:lnTo>
                    <a:pt x="59" y="21"/>
                  </a:lnTo>
                  <a:lnTo>
                    <a:pt x="60" y="22"/>
                  </a:lnTo>
                  <a:lnTo>
                    <a:pt x="61" y="22"/>
                  </a:lnTo>
                  <a:lnTo>
                    <a:pt x="62" y="21"/>
                  </a:lnTo>
                  <a:lnTo>
                    <a:pt x="63" y="23"/>
                  </a:lnTo>
                  <a:lnTo>
                    <a:pt x="56" y="31"/>
                  </a:lnTo>
                  <a:lnTo>
                    <a:pt x="55" y="31"/>
                  </a:lnTo>
                  <a:lnTo>
                    <a:pt x="54" y="31"/>
                  </a:lnTo>
                  <a:lnTo>
                    <a:pt x="53" y="30"/>
                  </a:lnTo>
                  <a:lnTo>
                    <a:pt x="52" y="30"/>
                  </a:lnTo>
                  <a:lnTo>
                    <a:pt x="51" y="29"/>
                  </a:lnTo>
                  <a:lnTo>
                    <a:pt x="47" y="26"/>
                  </a:lnTo>
                  <a:lnTo>
                    <a:pt x="45" y="25"/>
                  </a:lnTo>
                  <a:lnTo>
                    <a:pt x="44" y="24"/>
                  </a:lnTo>
                  <a:lnTo>
                    <a:pt x="42" y="24"/>
                  </a:lnTo>
                  <a:lnTo>
                    <a:pt x="41" y="24"/>
                  </a:lnTo>
                  <a:lnTo>
                    <a:pt x="40" y="24"/>
                  </a:lnTo>
                  <a:lnTo>
                    <a:pt x="39" y="25"/>
                  </a:lnTo>
                  <a:lnTo>
                    <a:pt x="37" y="26"/>
                  </a:lnTo>
                  <a:lnTo>
                    <a:pt x="36" y="28"/>
                  </a:lnTo>
                  <a:lnTo>
                    <a:pt x="29" y="37"/>
                  </a:lnTo>
                  <a:lnTo>
                    <a:pt x="43" y="48"/>
                  </a:lnTo>
                  <a:lnTo>
                    <a:pt x="37" y="56"/>
                  </a:lnTo>
                  <a:lnTo>
                    <a:pt x="0" y="27"/>
                  </a:lnTo>
                </a:path>
              </a:pathLst>
            </a:custGeom>
            <a:solidFill>
              <a:srgbClr val="000000"/>
            </a:solidFill>
            <a:ln w="12700" cap="rnd">
              <a:noFill/>
              <a:round/>
              <a:headEnd/>
              <a:tailEnd/>
            </a:ln>
          </p:spPr>
          <p:txBody>
            <a:bodyPr/>
            <a:lstStyle/>
            <a:p>
              <a:endParaRPr lang="en-CA"/>
            </a:p>
          </p:txBody>
        </p:sp>
        <p:sp>
          <p:nvSpPr>
            <p:cNvPr id="144418" name="Freeform 25"/>
            <p:cNvSpPr>
              <a:spLocks/>
            </p:cNvSpPr>
            <p:nvPr/>
          </p:nvSpPr>
          <p:spPr bwMode="auto">
            <a:xfrm>
              <a:off x="5003" y="3731"/>
              <a:ext cx="21" cy="23"/>
            </a:xfrm>
            <a:custGeom>
              <a:avLst/>
              <a:gdLst>
                <a:gd name="T0" fmla="*/ 0 w 21"/>
                <a:gd name="T1" fmla="*/ 15 h 23"/>
                <a:gd name="T2" fmla="*/ 9 w 21"/>
                <a:gd name="T3" fmla="*/ 4 h 23"/>
                <a:gd name="T4" fmla="*/ 9 w 21"/>
                <a:gd name="T5" fmla="*/ 3 h 23"/>
                <a:gd name="T6" fmla="*/ 10 w 21"/>
                <a:gd name="T7" fmla="*/ 2 h 23"/>
                <a:gd name="T8" fmla="*/ 11 w 21"/>
                <a:gd name="T9" fmla="*/ 1 h 23"/>
                <a:gd name="T10" fmla="*/ 12 w 21"/>
                <a:gd name="T11" fmla="*/ 1 h 23"/>
                <a:gd name="T12" fmla="*/ 13 w 21"/>
                <a:gd name="T13" fmla="*/ 1 h 23"/>
                <a:gd name="T14" fmla="*/ 13 w 21"/>
                <a:gd name="T15" fmla="*/ 1 h 23"/>
                <a:gd name="T16" fmla="*/ 14 w 21"/>
                <a:gd name="T17" fmla="*/ 0 h 23"/>
                <a:gd name="T18" fmla="*/ 15 w 21"/>
                <a:gd name="T19" fmla="*/ 1 h 23"/>
                <a:gd name="T20" fmla="*/ 16 w 21"/>
                <a:gd name="T21" fmla="*/ 1 h 23"/>
                <a:gd name="T22" fmla="*/ 17 w 21"/>
                <a:gd name="T23" fmla="*/ 1 h 23"/>
                <a:gd name="T24" fmla="*/ 17 w 21"/>
                <a:gd name="T25" fmla="*/ 2 h 23"/>
                <a:gd name="T26" fmla="*/ 19 w 21"/>
                <a:gd name="T27" fmla="*/ 3 h 23"/>
                <a:gd name="T28" fmla="*/ 19 w 21"/>
                <a:gd name="T29" fmla="*/ 4 h 23"/>
                <a:gd name="T30" fmla="*/ 20 w 21"/>
                <a:gd name="T31" fmla="*/ 5 h 23"/>
                <a:gd name="T32" fmla="*/ 20 w 21"/>
                <a:gd name="T33" fmla="*/ 6 h 23"/>
                <a:gd name="T34" fmla="*/ 20 w 21"/>
                <a:gd name="T35" fmla="*/ 7 h 23"/>
                <a:gd name="T36" fmla="*/ 20 w 21"/>
                <a:gd name="T37" fmla="*/ 9 h 23"/>
                <a:gd name="T38" fmla="*/ 19 w 21"/>
                <a:gd name="T39" fmla="*/ 9 h 23"/>
                <a:gd name="T40" fmla="*/ 19 w 21"/>
                <a:gd name="T41" fmla="*/ 11 h 23"/>
                <a:gd name="T42" fmla="*/ 17 w 21"/>
                <a:gd name="T43" fmla="*/ 12 h 23"/>
                <a:gd name="T44" fmla="*/ 10 w 21"/>
                <a:gd name="T45" fmla="*/ 22 h 23"/>
                <a:gd name="T46" fmla="*/ 0 w 21"/>
                <a:gd name="T47" fmla="*/ 15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1"/>
                <a:gd name="T73" fmla="*/ 0 h 23"/>
                <a:gd name="T74" fmla="*/ 21 w 21"/>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1" h="23">
                  <a:moveTo>
                    <a:pt x="0" y="15"/>
                  </a:moveTo>
                  <a:lnTo>
                    <a:pt x="9" y="4"/>
                  </a:lnTo>
                  <a:lnTo>
                    <a:pt x="9" y="3"/>
                  </a:lnTo>
                  <a:lnTo>
                    <a:pt x="10" y="2"/>
                  </a:lnTo>
                  <a:lnTo>
                    <a:pt x="11" y="1"/>
                  </a:lnTo>
                  <a:lnTo>
                    <a:pt x="12" y="1"/>
                  </a:lnTo>
                  <a:lnTo>
                    <a:pt x="13" y="1"/>
                  </a:lnTo>
                  <a:lnTo>
                    <a:pt x="14" y="0"/>
                  </a:lnTo>
                  <a:lnTo>
                    <a:pt x="15" y="1"/>
                  </a:lnTo>
                  <a:lnTo>
                    <a:pt x="16" y="1"/>
                  </a:lnTo>
                  <a:lnTo>
                    <a:pt x="17" y="1"/>
                  </a:lnTo>
                  <a:lnTo>
                    <a:pt x="17" y="2"/>
                  </a:lnTo>
                  <a:lnTo>
                    <a:pt x="19" y="3"/>
                  </a:lnTo>
                  <a:lnTo>
                    <a:pt x="19" y="4"/>
                  </a:lnTo>
                  <a:lnTo>
                    <a:pt x="20" y="5"/>
                  </a:lnTo>
                  <a:lnTo>
                    <a:pt x="20" y="6"/>
                  </a:lnTo>
                  <a:lnTo>
                    <a:pt x="20" y="7"/>
                  </a:lnTo>
                  <a:lnTo>
                    <a:pt x="20" y="9"/>
                  </a:lnTo>
                  <a:lnTo>
                    <a:pt x="19" y="9"/>
                  </a:lnTo>
                  <a:lnTo>
                    <a:pt x="19" y="11"/>
                  </a:lnTo>
                  <a:lnTo>
                    <a:pt x="17" y="12"/>
                  </a:lnTo>
                  <a:lnTo>
                    <a:pt x="10" y="22"/>
                  </a:lnTo>
                  <a:lnTo>
                    <a:pt x="0" y="15"/>
                  </a:lnTo>
                </a:path>
              </a:pathLst>
            </a:custGeom>
            <a:solidFill>
              <a:srgbClr val="FFFFFF"/>
            </a:solidFill>
            <a:ln w="12700" cap="rnd">
              <a:noFill/>
              <a:round/>
              <a:headEnd/>
              <a:tailEnd/>
            </a:ln>
          </p:spPr>
          <p:txBody>
            <a:bodyPr/>
            <a:lstStyle/>
            <a:p>
              <a:endParaRPr lang="en-CA"/>
            </a:p>
          </p:txBody>
        </p:sp>
        <p:sp>
          <p:nvSpPr>
            <p:cNvPr id="144419" name="Freeform 26"/>
            <p:cNvSpPr>
              <a:spLocks/>
            </p:cNvSpPr>
            <p:nvPr/>
          </p:nvSpPr>
          <p:spPr bwMode="auto">
            <a:xfrm>
              <a:off x="5031" y="3677"/>
              <a:ext cx="59" cy="59"/>
            </a:xfrm>
            <a:custGeom>
              <a:avLst/>
              <a:gdLst>
                <a:gd name="T0" fmla="*/ 0 w 59"/>
                <a:gd name="T1" fmla="*/ 23 h 59"/>
                <a:gd name="T2" fmla="*/ 26 w 59"/>
                <a:gd name="T3" fmla="*/ 0 h 59"/>
                <a:gd name="T4" fmla="*/ 31 w 59"/>
                <a:gd name="T5" fmla="*/ 6 h 59"/>
                <a:gd name="T6" fmla="*/ 12 w 59"/>
                <a:gd name="T7" fmla="*/ 23 h 59"/>
                <a:gd name="T8" fmla="*/ 19 w 59"/>
                <a:gd name="T9" fmla="*/ 31 h 59"/>
                <a:gd name="T10" fmla="*/ 36 w 59"/>
                <a:gd name="T11" fmla="*/ 15 h 59"/>
                <a:gd name="T12" fmla="*/ 41 w 59"/>
                <a:gd name="T13" fmla="*/ 21 h 59"/>
                <a:gd name="T14" fmla="*/ 24 w 59"/>
                <a:gd name="T15" fmla="*/ 37 h 59"/>
                <a:gd name="T16" fmla="*/ 32 w 59"/>
                <a:gd name="T17" fmla="*/ 45 h 59"/>
                <a:gd name="T18" fmla="*/ 52 w 59"/>
                <a:gd name="T19" fmla="*/ 28 h 59"/>
                <a:gd name="T20" fmla="*/ 58 w 59"/>
                <a:gd name="T21" fmla="*/ 34 h 59"/>
                <a:gd name="T22" fmla="*/ 31 w 59"/>
                <a:gd name="T23" fmla="*/ 58 h 59"/>
                <a:gd name="T24" fmla="*/ 0 w 59"/>
                <a:gd name="T25" fmla="*/ 23 h 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9"/>
                <a:gd name="T40" fmla="*/ 0 h 59"/>
                <a:gd name="T41" fmla="*/ 59 w 59"/>
                <a:gd name="T42" fmla="*/ 59 h 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9" h="59">
                  <a:moveTo>
                    <a:pt x="0" y="23"/>
                  </a:moveTo>
                  <a:lnTo>
                    <a:pt x="26" y="0"/>
                  </a:lnTo>
                  <a:lnTo>
                    <a:pt x="31" y="6"/>
                  </a:lnTo>
                  <a:lnTo>
                    <a:pt x="12" y="23"/>
                  </a:lnTo>
                  <a:lnTo>
                    <a:pt x="19" y="31"/>
                  </a:lnTo>
                  <a:lnTo>
                    <a:pt x="36" y="15"/>
                  </a:lnTo>
                  <a:lnTo>
                    <a:pt x="41" y="21"/>
                  </a:lnTo>
                  <a:lnTo>
                    <a:pt x="24" y="37"/>
                  </a:lnTo>
                  <a:lnTo>
                    <a:pt x="32" y="45"/>
                  </a:lnTo>
                  <a:lnTo>
                    <a:pt x="52" y="28"/>
                  </a:lnTo>
                  <a:lnTo>
                    <a:pt x="58" y="34"/>
                  </a:lnTo>
                  <a:lnTo>
                    <a:pt x="31" y="58"/>
                  </a:lnTo>
                  <a:lnTo>
                    <a:pt x="0" y="23"/>
                  </a:lnTo>
                </a:path>
              </a:pathLst>
            </a:custGeom>
            <a:solidFill>
              <a:srgbClr val="000000"/>
            </a:solidFill>
            <a:ln w="12700" cap="rnd">
              <a:noFill/>
              <a:round/>
              <a:headEnd/>
              <a:tailEnd/>
            </a:ln>
          </p:spPr>
          <p:txBody>
            <a:bodyPr/>
            <a:lstStyle/>
            <a:p>
              <a:endParaRPr lang="en-CA"/>
            </a:p>
          </p:txBody>
        </p:sp>
        <p:sp>
          <p:nvSpPr>
            <p:cNvPr id="144420" name="Freeform 27"/>
            <p:cNvSpPr>
              <a:spLocks/>
            </p:cNvSpPr>
            <p:nvPr/>
          </p:nvSpPr>
          <p:spPr bwMode="auto">
            <a:xfrm>
              <a:off x="5079" y="3654"/>
              <a:ext cx="48" cy="49"/>
            </a:xfrm>
            <a:custGeom>
              <a:avLst/>
              <a:gdLst>
                <a:gd name="T0" fmla="*/ 27 w 48"/>
                <a:gd name="T1" fmla="*/ 11 h 49"/>
                <a:gd name="T2" fmla="*/ 24 w 48"/>
                <a:gd name="T3" fmla="*/ 9 h 49"/>
                <a:gd name="T4" fmla="*/ 20 w 48"/>
                <a:gd name="T5" fmla="*/ 8 h 49"/>
                <a:gd name="T6" fmla="*/ 16 w 48"/>
                <a:gd name="T7" fmla="*/ 9 h 49"/>
                <a:gd name="T8" fmla="*/ 12 w 48"/>
                <a:gd name="T9" fmla="*/ 11 h 49"/>
                <a:gd name="T10" fmla="*/ 10 w 48"/>
                <a:gd name="T11" fmla="*/ 14 h 49"/>
                <a:gd name="T12" fmla="*/ 10 w 48"/>
                <a:gd name="T13" fmla="*/ 18 h 49"/>
                <a:gd name="T14" fmla="*/ 11 w 48"/>
                <a:gd name="T15" fmla="*/ 19 h 49"/>
                <a:gd name="T16" fmla="*/ 15 w 48"/>
                <a:gd name="T17" fmla="*/ 20 h 49"/>
                <a:gd name="T18" fmla="*/ 26 w 48"/>
                <a:gd name="T19" fmla="*/ 19 h 49"/>
                <a:gd name="T20" fmla="*/ 34 w 48"/>
                <a:gd name="T21" fmla="*/ 18 h 49"/>
                <a:gd name="T22" fmla="*/ 40 w 48"/>
                <a:gd name="T23" fmla="*/ 19 h 49"/>
                <a:gd name="T24" fmla="*/ 44 w 48"/>
                <a:gd name="T25" fmla="*/ 23 h 49"/>
                <a:gd name="T26" fmla="*/ 46 w 48"/>
                <a:gd name="T27" fmla="*/ 28 h 49"/>
                <a:gd name="T28" fmla="*/ 46 w 48"/>
                <a:gd name="T29" fmla="*/ 34 h 49"/>
                <a:gd name="T30" fmla="*/ 43 w 48"/>
                <a:gd name="T31" fmla="*/ 40 h 49"/>
                <a:gd name="T32" fmla="*/ 39 w 48"/>
                <a:gd name="T33" fmla="*/ 43 h 49"/>
                <a:gd name="T34" fmla="*/ 33 w 48"/>
                <a:gd name="T35" fmla="*/ 46 h 49"/>
                <a:gd name="T36" fmla="*/ 27 w 48"/>
                <a:gd name="T37" fmla="*/ 47 h 49"/>
                <a:gd name="T38" fmla="*/ 22 w 48"/>
                <a:gd name="T39" fmla="*/ 48 h 49"/>
                <a:gd name="T40" fmla="*/ 17 w 48"/>
                <a:gd name="T41" fmla="*/ 47 h 49"/>
                <a:gd name="T42" fmla="*/ 12 w 48"/>
                <a:gd name="T43" fmla="*/ 44 h 49"/>
                <a:gd name="T44" fmla="*/ 8 w 48"/>
                <a:gd name="T45" fmla="*/ 39 h 49"/>
                <a:gd name="T46" fmla="*/ 20 w 48"/>
                <a:gd name="T47" fmla="*/ 38 h 49"/>
                <a:gd name="T48" fmla="*/ 24 w 48"/>
                <a:gd name="T49" fmla="*/ 39 h 49"/>
                <a:gd name="T50" fmla="*/ 31 w 48"/>
                <a:gd name="T51" fmla="*/ 39 h 49"/>
                <a:gd name="T52" fmla="*/ 35 w 48"/>
                <a:gd name="T53" fmla="*/ 36 h 49"/>
                <a:gd name="T54" fmla="*/ 37 w 48"/>
                <a:gd name="T55" fmla="*/ 33 h 49"/>
                <a:gd name="T56" fmla="*/ 38 w 48"/>
                <a:gd name="T57" fmla="*/ 31 h 49"/>
                <a:gd name="T58" fmla="*/ 35 w 48"/>
                <a:gd name="T59" fmla="*/ 27 h 49"/>
                <a:gd name="T60" fmla="*/ 30 w 48"/>
                <a:gd name="T61" fmla="*/ 27 h 49"/>
                <a:gd name="T62" fmla="*/ 19 w 48"/>
                <a:gd name="T63" fmla="*/ 29 h 49"/>
                <a:gd name="T64" fmla="*/ 11 w 48"/>
                <a:gd name="T65" fmla="*/ 29 h 49"/>
                <a:gd name="T66" fmla="*/ 5 w 48"/>
                <a:gd name="T67" fmla="*/ 26 h 49"/>
                <a:gd name="T68" fmla="*/ 2 w 48"/>
                <a:gd name="T69" fmla="*/ 22 h 49"/>
                <a:gd name="T70" fmla="*/ 1 w 48"/>
                <a:gd name="T71" fmla="*/ 19 h 49"/>
                <a:gd name="T72" fmla="*/ 1 w 48"/>
                <a:gd name="T73" fmla="*/ 14 h 49"/>
                <a:gd name="T74" fmla="*/ 4 w 48"/>
                <a:gd name="T75" fmla="*/ 8 h 49"/>
                <a:gd name="T76" fmla="*/ 8 w 48"/>
                <a:gd name="T77" fmla="*/ 5 h 49"/>
                <a:gd name="T78" fmla="*/ 13 w 48"/>
                <a:gd name="T79" fmla="*/ 2 h 49"/>
                <a:gd name="T80" fmla="*/ 18 w 48"/>
                <a:gd name="T81" fmla="*/ 1 h 49"/>
                <a:gd name="T82" fmla="*/ 24 w 48"/>
                <a:gd name="T83" fmla="*/ 0 h 49"/>
                <a:gd name="T84" fmla="*/ 28 w 48"/>
                <a:gd name="T85" fmla="*/ 1 h 49"/>
                <a:gd name="T86" fmla="*/ 32 w 48"/>
                <a:gd name="T87" fmla="*/ 4 h 49"/>
                <a:gd name="T88" fmla="*/ 35 w 48"/>
                <a:gd name="T89" fmla="*/ 6 h 49"/>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8"/>
                <a:gd name="T136" fmla="*/ 0 h 49"/>
                <a:gd name="T137" fmla="*/ 48 w 48"/>
                <a:gd name="T138" fmla="*/ 49 h 49"/>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8" h="49">
                  <a:moveTo>
                    <a:pt x="36" y="9"/>
                  </a:moveTo>
                  <a:lnTo>
                    <a:pt x="27" y="12"/>
                  </a:lnTo>
                  <a:lnTo>
                    <a:pt x="27" y="11"/>
                  </a:lnTo>
                  <a:lnTo>
                    <a:pt x="26" y="10"/>
                  </a:lnTo>
                  <a:lnTo>
                    <a:pt x="25" y="9"/>
                  </a:lnTo>
                  <a:lnTo>
                    <a:pt x="24" y="9"/>
                  </a:lnTo>
                  <a:lnTo>
                    <a:pt x="23" y="8"/>
                  </a:lnTo>
                  <a:lnTo>
                    <a:pt x="22" y="8"/>
                  </a:lnTo>
                  <a:lnTo>
                    <a:pt x="20" y="8"/>
                  </a:lnTo>
                  <a:lnTo>
                    <a:pt x="18" y="9"/>
                  </a:lnTo>
                  <a:lnTo>
                    <a:pt x="17" y="9"/>
                  </a:lnTo>
                  <a:lnTo>
                    <a:pt x="16" y="9"/>
                  </a:lnTo>
                  <a:lnTo>
                    <a:pt x="15" y="10"/>
                  </a:lnTo>
                  <a:lnTo>
                    <a:pt x="13" y="10"/>
                  </a:lnTo>
                  <a:lnTo>
                    <a:pt x="12" y="11"/>
                  </a:lnTo>
                  <a:lnTo>
                    <a:pt x="11" y="12"/>
                  </a:lnTo>
                  <a:lnTo>
                    <a:pt x="11" y="13"/>
                  </a:lnTo>
                  <a:lnTo>
                    <a:pt x="10" y="14"/>
                  </a:lnTo>
                  <a:lnTo>
                    <a:pt x="10" y="15"/>
                  </a:lnTo>
                  <a:lnTo>
                    <a:pt x="10" y="17"/>
                  </a:lnTo>
                  <a:lnTo>
                    <a:pt x="10" y="18"/>
                  </a:lnTo>
                  <a:lnTo>
                    <a:pt x="11" y="18"/>
                  </a:lnTo>
                  <a:lnTo>
                    <a:pt x="11" y="19"/>
                  </a:lnTo>
                  <a:lnTo>
                    <a:pt x="12" y="19"/>
                  </a:lnTo>
                  <a:lnTo>
                    <a:pt x="13" y="20"/>
                  </a:lnTo>
                  <a:lnTo>
                    <a:pt x="15" y="20"/>
                  </a:lnTo>
                  <a:lnTo>
                    <a:pt x="18" y="20"/>
                  </a:lnTo>
                  <a:lnTo>
                    <a:pt x="21" y="19"/>
                  </a:lnTo>
                  <a:lnTo>
                    <a:pt x="26" y="19"/>
                  </a:lnTo>
                  <a:lnTo>
                    <a:pt x="31" y="18"/>
                  </a:lnTo>
                  <a:lnTo>
                    <a:pt x="32" y="18"/>
                  </a:lnTo>
                  <a:lnTo>
                    <a:pt x="34" y="18"/>
                  </a:lnTo>
                  <a:lnTo>
                    <a:pt x="36" y="18"/>
                  </a:lnTo>
                  <a:lnTo>
                    <a:pt x="38" y="19"/>
                  </a:lnTo>
                  <a:lnTo>
                    <a:pt x="40" y="19"/>
                  </a:lnTo>
                  <a:lnTo>
                    <a:pt x="41" y="21"/>
                  </a:lnTo>
                  <a:lnTo>
                    <a:pt x="43" y="22"/>
                  </a:lnTo>
                  <a:lnTo>
                    <a:pt x="44" y="23"/>
                  </a:lnTo>
                  <a:lnTo>
                    <a:pt x="45" y="25"/>
                  </a:lnTo>
                  <a:lnTo>
                    <a:pt x="46" y="27"/>
                  </a:lnTo>
                  <a:lnTo>
                    <a:pt x="46" y="28"/>
                  </a:lnTo>
                  <a:lnTo>
                    <a:pt x="47" y="30"/>
                  </a:lnTo>
                  <a:lnTo>
                    <a:pt x="47" y="32"/>
                  </a:lnTo>
                  <a:lnTo>
                    <a:pt x="46" y="34"/>
                  </a:lnTo>
                  <a:lnTo>
                    <a:pt x="46" y="36"/>
                  </a:lnTo>
                  <a:lnTo>
                    <a:pt x="44" y="38"/>
                  </a:lnTo>
                  <a:lnTo>
                    <a:pt x="43" y="40"/>
                  </a:lnTo>
                  <a:lnTo>
                    <a:pt x="42" y="42"/>
                  </a:lnTo>
                  <a:lnTo>
                    <a:pt x="40" y="42"/>
                  </a:lnTo>
                  <a:lnTo>
                    <a:pt x="39" y="43"/>
                  </a:lnTo>
                  <a:lnTo>
                    <a:pt x="38" y="44"/>
                  </a:lnTo>
                  <a:lnTo>
                    <a:pt x="36" y="45"/>
                  </a:lnTo>
                  <a:lnTo>
                    <a:pt x="33" y="46"/>
                  </a:lnTo>
                  <a:lnTo>
                    <a:pt x="31" y="47"/>
                  </a:lnTo>
                  <a:lnTo>
                    <a:pt x="29" y="47"/>
                  </a:lnTo>
                  <a:lnTo>
                    <a:pt x="27" y="47"/>
                  </a:lnTo>
                  <a:lnTo>
                    <a:pt x="25" y="48"/>
                  </a:lnTo>
                  <a:lnTo>
                    <a:pt x="24" y="48"/>
                  </a:lnTo>
                  <a:lnTo>
                    <a:pt x="22" y="48"/>
                  </a:lnTo>
                  <a:lnTo>
                    <a:pt x="20" y="47"/>
                  </a:lnTo>
                  <a:lnTo>
                    <a:pt x="18" y="47"/>
                  </a:lnTo>
                  <a:lnTo>
                    <a:pt x="17" y="47"/>
                  </a:lnTo>
                  <a:lnTo>
                    <a:pt x="15" y="46"/>
                  </a:lnTo>
                  <a:lnTo>
                    <a:pt x="14" y="45"/>
                  </a:lnTo>
                  <a:lnTo>
                    <a:pt x="12" y="44"/>
                  </a:lnTo>
                  <a:lnTo>
                    <a:pt x="11" y="42"/>
                  </a:lnTo>
                  <a:lnTo>
                    <a:pt x="10" y="40"/>
                  </a:lnTo>
                  <a:lnTo>
                    <a:pt x="8" y="39"/>
                  </a:lnTo>
                  <a:lnTo>
                    <a:pt x="18" y="35"/>
                  </a:lnTo>
                  <a:lnTo>
                    <a:pt x="18" y="36"/>
                  </a:lnTo>
                  <a:lnTo>
                    <a:pt x="20" y="38"/>
                  </a:lnTo>
                  <a:lnTo>
                    <a:pt x="21" y="39"/>
                  </a:lnTo>
                  <a:lnTo>
                    <a:pt x="22" y="39"/>
                  </a:lnTo>
                  <a:lnTo>
                    <a:pt x="24" y="39"/>
                  </a:lnTo>
                  <a:lnTo>
                    <a:pt x="26" y="39"/>
                  </a:lnTo>
                  <a:lnTo>
                    <a:pt x="28" y="39"/>
                  </a:lnTo>
                  <a:lnTo>
                    <a:pt x="31" y="39"/>
                  </a:lnTo>
                  <a:lnTo>
                    <a:pt x="32" y="38"/>
                  </a:lnTo>
                  <a:lnTo>
                    <a:pt x="34" y="37"/>
                  </a:lnTo>
                  <a:lnTo>
                    <a:pt x="35" y="36"/>
                  </a:lnTo>
                  <a:lnTo>
                    <a:pt x="36" y="35"/>
                  </a:lnTo>
                  <a:lnTo>
                    <a:pt x="37" y="35"/>
                  </a:lnTo>
                  <a:lnTo>
                    <a:pt x="37" y="33"/>
                  </a:lnTo>
                  <a:lnTo>
                    <a:pt x="38" y="33"/>
                  </a:lnTo>
                  <a:lnTo>
                    <a:pt x="38" y="32"/>
                  </a:lnTo>
                  <a:lnTo>
                    <a:pt x="38" y="31"/>
                  </a:lnTo>
                  <a:lnTo>
                    <a:pt x="37" y="30"/>
                  </a:lnTo>
                  <a:lnTo>
                    <a:pt x="36" y="29"/>
                  </a:lnTo>
                  <a:lnTo>
                    <a:pt x="35" y="27"/>
                  </a:lnTo>
                  <a:lnTo>
                    <a:pt x="34" y="27"/>
                  </a:lnTo>
                  <a:lnTo>
                    <a:pt x="32" y="27"/>
                  </a:lnTo>
                  <a:lnTo>
                    <a:pt x="30" y="27"/>
                  </a:lnTo>
                  <a:lnTo>
                    <a:pt x="27" y="27"/>
                  </a:lnTo>
                  <a:lnTo>
                    <a:pt x="23" y="28"/>
                  </a:lnTo>
                  <a:lnTo>
                    <a:pt x="19" y="29"/>
                  </a:lnTo>
                  <a:lnTo>
                    <a:pt x="16" y="29"/>
                  </a:lnTo>
                  <a:lnTo>
                    <a:pt x="13" y="29"/>
                  </a:lnTo>
                  <a:lnTo>
                    <a:pt x="11" y="29"/>
                  </a:lnTo>
                  <a:lnTo>
                    <a:pt x="8" y="28"/>
                  </a:lnTo>
                  <a:lnTo>
                    <a:pt x="7" y="27"/>
                  </a:lnTo>
                  <a:lnTo>
                    <a:pt x="5" y="26"/>
                  </a:lnTo>
                  <a:lnTo>
                    <a:pt x="4" y="25"/>
                  </a:lnTo>
                  <a:lnTo>
                    <a:pt x="3" y="23"/>
                  </a:lnTo>
                  <a:lnTo>
                    <a:pt x="2" y="22"/>
                  </a:lnTo>
                  <a:lnTo>
                    <a:pt x="1" y="21"/>
                  </a:lnTo>
                  <a:lnTo>
                    <a:pt x="1" y="20"/>
                  </a:lnTo>
                  <a:lnTo>
                    <a:pt x="1" y="19"/>
                  </a:lnTo>
                  <a:lnTo>
                    <a:pt x="1" y="17"/>
                  </a:lnTo>
                  <a:lnTo>
                    <a:pt x="0" y="16"/>
                  </a:lnTo>
                  <a:lnTo>
                    <a:pt x="1" y="14"/>
                  </a:lnTo>
                  <a:lnTo>
                    <a:pt x="1" y="12"/>
                  </a:lnTo>
                  <a:lnTo>
                    <a:pt x="3" y="10"/>
                  </a:lnTo>
                  <a:lnTo>
                    <a:pt x="4" y="8"/>
                  </a:lnTo>
                  <a:lnTo>
                    <a:pt x="5" y="7"/>
                  </a:lnTo>
                  <a:lnTo>
                    <a:pt x="6" y="6"/>
                  </a:lnTo>
                  <a:lnTo>
                    <a:pt x="8" y="5"/>
                  </a:lnTo>
                  <a:lnTo>
                    <a:pt x="9" y="4"/>
                  </a:lnTo>
                  <a:lnTo>
                    <a:pt x="11" y="3"/>
                  </a:lnTo>
                  <a:lnTo>
                    <a:pt x="13" y="2"/>
                  </a:lnTo>
                  <a:lnTo>
                    <a:pt x="15" y="2"/>
                  </a:lnTo>
                  <a:lnTo>
                    <a:pt x="16" y="1"/>
                  </a:lnTo>
                  <a:lnTo>
                    <a:pt x="18" y="1"/>
                  </a:lnTo>
                  <a:lnTo>
                    <a:pt x="20" y="1"/>
                  </a:lnTo>
                  <a:lnTo>
                    <a:pt x="22" y="0"/>
                  </a:lnTo>
                  <a:lnTo>
                    <a:pt x="24" y="0"/>
                  </a:lnTo>
                  <a:lnTo>
                    <a:pt x="25" y="1"/>
                  </a:lnTo>
                  <a:lnTo>
                    <a:pt x="26" y="1"/>
                  </a:lnTo>
                  <a:lnTo>
                    <a:pt x="28" y="1"/>
                  </a:lnTo>
                  <a:lnTo>
                    <a:pt x="29" y="2"/>
                  </a:lnTo>
                  <a:lnTo>
                    <a:pt x="31" y="2"/>
                  </a:lnTo>
                  <a:lnTo>
                    <a:pt x="32" y="4"/>
                  </a:lnTo>
                  <a:lnTo>
                    <a:pt x="33" y="4"/>
                  </a:lnTo>
                  <a:lnTo>
                    <a:pt x="34" y="5"/>
                  </a:lnTo>
                  <a:lnTo>
                    <a:pt x="35" y="6"/>
                  </a:lnTo>
                  <a:lnTo>
                    <a:pt x="36" y="8"/>
                  </a:lnTo>
                  <a:lnTo>
                    <a:pt x="36" y="9"/>
                  </a:lnTo>
                </a:path>
              </a:pathLst>
            </a:custGeom>
            <a:solidFill>
              <a:srgbClr val="000000"/>
            </a:solidFill>
            <a:ln w="12700" cap="rnd">
              <a:noFill/>
              <a:round/>
              <a:headEnd/>
              <a:tailEnd/>
            </a:ln>
          </p:spPr>
          <p:txBody>
            <a:bodyPr/>
            <a:lstStyle/>
            <a:p>
              <a:endParaRPr lang="en-CA"/>
            </a:p>
          </p:txBody>
        </p:sp>
        <p:sp>
          <p:nvSpPr>
            <p:cNvPr id="144421" name="Freeform 28"/>
            <p:cNvSpPr>
              <a:spLocks/>
            </p:cNvSpPr>
            <p:nvPr/>
          </p:nvSpPr>
          <p:spPr bwMode="auto">
            <a:xfrm>
              <a:off x="5121" y="3635"/>
              <a:ext cx="38" cy="53"/>
            </a:xfrm>
            <a:custGeom>
              <a:avLst/>
              <a:gdLst>
                <a:gd name="T0" fmla="*/ 0 w 38"/>
                <a:gd name="T1" fmla="*/ 7 h 53"/>
                <a:gd name="T2" fmla="*/ 36 w 38"/>
                <a:gd name="T3" fmla="*/ 0 h 53"/>
                <a:gd name="T4" fmla="*/ 37 w 38"/>
                <a:gd name="T5" fmla="*/ 9 h 53"/>
                <a:gd name="T6" fmla="*/ 24 w 38"/>
                <a:gd name="T7" fmla="*/ 11 h 53"/>
                <a:gd name="T8" fmla="*/ 30 w 38"/>
                <a:gd name="T9" fmla="*/ 50 h 53"/>
                <a:gd name="T10" fmla="*/ 21 w 38"/>
                <a:gd name="T11" fmla="*/ 52 h 53"/>
                <a:gd name="T12" fmla="*/ 15 w 38"/>
                <a:gd name="T13" fmla="*/ 13 h 53"/>
                <a:gd name="T14" fmla="*/ 1 w 38"/>
                <a:gd name="T15" fmla="*/ 15 h 53"/>
                <a:gd name="T16" fmla="*/ 0 w 38"/>
                <a:gd name="T17" fmla="*/ 7 h 5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53"/>
                <a:gd name="T29" fmla="*/ 38 w 38"/>
                <a:gd name="T30" fmla="*/ 53 h 5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53">
                  <a:moveTo>
                    <a:pt x="0" y="7"/>
                  </a:moveTo>
                  <a:lnTo>
                    <a:pt x="36" y="0"/>
                  </a:lnTo>
                  <a:lnTo>
                    <a:pt x="37" y="9"/>
                  </a:lnTo>
                  <a:lnTo>
                    <a:pt x="24" y="11"/>
                  </a:lnTo>
                  <a:lnTo>
                    <a:pt x="30" y="50"/>
                  </a:lnTo>
                  <a:lnTo>
                    <a:pt x="21" y="52"/>
                  </a:lnTo>
                  <a:lnTo>
                    <a:pt x="15" y="13"/>
                  </a:lnTo>
                  <a:lnTo>
                    <a:pt x="1" y="15"/>
                  </a:lnTo>
                  <a:lnTo>
                    <a:pt x="0" y="7"/>
                  </a:lnTo>
                </a:path>
              </a:pathLst>
            </a:custGeom>
            <a:solidFill>
              <a:srgbClr val="000000"/>
            </a:solidFill>
            <a:ln w="12700" cap="rnd">
              <a:noFill/>
              <a:round/>
              <a:headEnd/>
              <a:tailEnd/>
            </a:ln>
          </p:spPr>
          <p:txBody>
            <a:bodyPr/>
            <a:lstStyle/>
            <a:p>
              <a:endParaRPr lang="en-CA"/>
            </a:p>
          </p:txBody>
        </p:sp>
        <p:sp>
          <p:nvSpPr>
            <p:cNvPr id="144422" name="Freeform 29"/>
            <p:cNvSpPr>
              <a:spLocks/>
            </p:cNvSpPr>
            <p:nvPr/>
          </p:nvSpPr>
          <p:spPr bwMode="auto">
            <a:xfrm>
              <a:off x="5194" y="3633"/>
              <a:ext cx="41" cy="50"/>
            </a:xfrm>
            <a:custGeom>
              <a:avLst/>
              <a:gdLst>
                <a:gd name="T0" fmla="*/ 31 w 41"/>
                <a:gd name="T1" fmla="*/ 16 h 50"/>
                <a:gd name="T2" fmla="*/ 30 w 41"/>
                <a:gd name="T3" fmla="*/ 13 h 50"/>
                <a:gd name="T4" fmla="*/ 28 w 41"/>
                <a:gd name="T5" fmla="*/ 10 h 50"/>
                <a:gd name="T6" fmla="*/ 24 w 41"/>
                <a:gd name="T7" fmla="*/ 8 h 50"/>
                <a:gd name="T8" fmla="*/ 20 w 41"/>
                <a:gd name="T9" fmla="*/ 8 h 50"/>
                <a:gd name="T10" fmla="*/ 17 w 41"/>
                <a:gd name="T11" fmla="*/ 9 h 50"/>
                <a:gd name="T12" fmla="*/ 15 w 41"/>
                <a:gd name="T13" fmla="*/ 12 h 50"/>
                <a:gd name="T14" fmla="*/ 15 w 41"/>
                <a:gd name="T15" fmla="*/ 14 h 50"/>
                <a:gd name="T16" fmla="*/ 16 w 41"/>
                <a:gd name="T17" fmla="*/ 16 h 50"/>
                <a:gd name="T18" fmla="*/ 26 w 41"/>
                <a:gd name="T19" fmla="*/ 22 h 50"/>
                <a:gd name="T20" fmla="*/ 32 w 41"/>
                <a:gd name="T21" fmla="*/ 26 h 50"/>
                <a:gd name="T22" fmla="*/ 36 w 41"/>
                <a:gd name="T23" fmla="*/ 30 h 50"/>
                <a:gd name="T24" fmla="*/ 37 w 41"/>
                <a:gd name="T25" fmla="*/ 35 h 50"/>
                <a:gd name="T26" fmla="*/ 35 w 41"/>
                <a:gd name="T27" fmla="*/ 41 h 50"/>
                <a:gd name="T28" fmla="*/ 32 w 41"/>
                <a:gd name="T29" fmla="*/ 46 h 50"/>
                <a:gd name="T30" fmla="*/ 25 w 41"/>
                <a:gd name="T31" fmla="*/ 49 h 50"/>
                <a:gd name="T32" fmla="*/ 20 w 41"/>
                <a:gd name="T33" fmla="*/ 49 h 50"/>
                <a:gd name="T34" fmla="*/ 14 w 41"/>
                <a:gd name="T35" fmla="*/ 48 h 50"/>
                <a:gd name="T36" fmla="*/ 9 w 41"/>
                <a:gd name="T37" fmla="*/ 46 h 50"/>
                <a:gd name="T38" fmla="*/ 5 w 41"/>
                <a:gd name="T39" fmla="*/ 43 h 50"/>
                <a:gd name="T40" fmla="*/ 2 w 41"/>
                <a:gd name="T41" fmla="*/ 39 h 50"/>
                <a:gd name="T42" fmla="*/ 0 w 41"/>
                <a:gd name="T43" fmla="*/ 34 h 50"/>
                <a:gd name="T44" fmla="*/ 0 w 41"/>
                <a:gd name="T45" fmla="*/ 28 h 50"/>
                <a:gd name="T46" fmla="*/ 10 w 41"/>
                <a:gd name="T47" fmla="*/ 34 h 50"/>
                <a:gd name="T48" fmla="*/ 12 w 41"/>
                <a:gd name="T49" fmla="*/ 38 h 50"/>
                <a:gd name="T50" fmla="*/ 17 w 41"/>
                <a:gd name="T51" fmla="*/ 40 h 50"/>
                <a:gd name="T52" fmla="*/ 22 w 41"/>
                <a:gd name="T53" fmla="*/ 41 h 50"/>
                <a:gd name="T54" fmla="*/ 25 w 41"/>
                <a:gd name="T55" fmla="*/ 40 h 50"/>
                <a:gd name="T56" fmla="*/ 27 w 41"/>
                <a:gd name="T57" fmla="*/ 38 h 50"/>
                <a:gd name="T58" fmla="*/ 27 w 41"/>
                <a:gd name="T59" fmla="*/ 34 h 50"/>
                <a:gd name="T60" fmla="*/ 23 w 41"/>
                <a:gd name="T61" fmla="*/ 31 h 50"/>
                <a:gd name="T62" fmla="*/ 14 w 41"/>
                <a:gd name="T63" fmla="*/ 26 h 50"/>
                <a:gd name="T64" fmla="*/ 8 w 41"/>
                <a:gd name="T65" fmla="*/ 22 h 50"/>
                <a:gd name="T66" fmla="*/ 5 w 41"/>
                <a:gd name="T67" fmla="*/ 16 h 50"/>
                <a:gd name="T68" fmla="*/ 5 w 41"/>
                <a:gd name="T69" fmla="*/ 11 h 50"/>
                <a:gd name="T70" fmla="*/ 7 w 41"/>
                <a:gd name="T71" fmla="*/ 7 h 50"/>
                <a:gd name="T72" fmla="*/ 10 w 41"/>
                <a:gd name="T73" fmla="*/ 3 h 50"/>
                <a:gd name="T74" fmla="*/ 16 w 41"/>
                <a:gd name="T75" fmla="*/ 1 h 50"/>
                <a:gd name="T76" fmla="*/ 20 w 41"/>
                <a:gd name="T77" fmla="*/ 0 h 50"/>
                <a:gd name="T78" fmla="*/ 26 w 41"/>
                <a:gd name="T79" fmla="*/ 1 h 50"/>
                <a:gd name="T80" fmla="*/ 31 w 41"/>
                <a:gd name="T81" fmla="*/ 3 h 50"/>
                <a:gd name="T82" fmla="*/ 35 w 41"/>
                <a:gd name="T83" fmla="*/ 5 h 50"/>
                <a:gd name="T84" fmla="*/ 38 w 41"/>
                <a:gd name="T85" fmla="*/ 8 h 50"/>
                <a:gd name="T86" fmla="*/ 40 w 41"/>
                <a:gd name="T87" fmla="*/ 13 h 50"/>
                <a:gd name="T88" fmla="*/ 40 w 41"/>
                <a:gd name="T89" fmla="*/ 17 h 5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1"/>
                <a:gd name="T136" fmla="*/ 0 h 50"/>
                <a:gd name="T137" fmla="*/ 41 w 41"/>
                <a:gd name="T138" fmla="*/ 50 h 50"/>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1" h="50">
                  <a:moveTo>
                    <a:pt x="39" y="20"/>
                  </a:moveTo>
                  <a:lnTo>
                    <a:pt x="31" y="17"/>
                  </a:lnTo>
                  <a:lnTo>
                    <a:pt x="31" y="16"/>
                  </a:lnTo>
                  <a:lnTo>
                    <a:pt x="31" y="15"/>
                  </a:lnTo>
                  <a:lnTo>
                    <a:pt x="31" y="14"/>
                  </a:lnTo>
                  <a:lnTo>
                    <a:pt x="30" y="13"/>
                  </a:lnTo>
                  <a:lnTo>
                    <a:pt x="30" y="12"/>
                  </a:lnTo>
                  <a:lnTo>
                    <a:pt x="29" y="11"/>
                  </a:lnTo>
                  <a:lnTo>
                    <a:pt x="28" y="10"/>
                  </a:lnTo>
                  <a:lnTo>
                    <a:pt x="26" y="10"/>
                  </a:lnTo>
                  <a:lnTo>
                    <a:pt x="25" y="9"/>
                  </a:lnTo>
                  <a:lnTo>
                    <a:pt x="24" y="8"/>
                  </a:lnTo>
                  <a:lnTo>
                    <a:pt x="23" y="8"/>
                  </a:lnTo>
                  <a:lnTo>
                    <a:pt x="22" y="8"/>
                  </a:lnTo>
                  <a:lnTo>
                    <a:pt x="20" y="8"/>
                  </a:lnTo>
                  <a:lnTo>
                    <a:pt x="19" y="8"/>
                  </a:lnTo>
                  <a:lnTo>
                    <a:pt x="18" y="8"/>
                  </a:lnTo>
                  <a:lnTo>
                    <a:pt x="17" y="9"/>
                  </a:lnTo>
                  <a:lnTo>
                    <a:pt x="16" y="10"/>
                  </a:lnTo>
                  <a:lnTo>
                    <a:pt x="16" y="11"/>
                  </a:lnTo>
                  <a:lnTo>
                    <a:pt x="15" y="12"/>
                  </a:lnTo>
                  <a:lnTo>
                    <a:pt x="15" y="13"/>
                  </a:lnTo>
                  <a:lnTo>
                    <a:pt x="15" y="14"/>
                  </a:lnTo>
                  <a:lnTo>
                    <a:pt x="16" y="16"/>
                  </a:lnTo>
                  <a:lnTo>
                    <a:pt x="19" y="18"/>
                  </a:lnTo>
                  <a:lnTo>
                    <a:pt x="22" y="19"/>
                  </a:lnTo>
                  <a:lnTo>
                    <a:pt x="26" y="22"/>
                  </a:lnTo>
                  <a:lnTo>
                    <a:pt x="30" y="24"/>
                  </a:lnTo>
                  <a:lnTo>
                    <a:pt x="31" y="25"/>
                  </a:lnTo>
                  <a:lnTo>
                    <a:pt x="32" y="26"/>
                  </a:lnTo>
                  <a:lnTo>
                    <a:pt x="34" y="27"/>
                  </a:lnTo>
                  <a:lnTo>
                    <a:pt x="35" y="29"/>
                  </a:lnTo>
                  <a:lnTo>
                    <a:pt x="36" y="30"/>
                  </a:lnTo>
                  <a:lnTo>
                    <a:pt x="36" y="32"/>
                  </a:lnTo>
                  <a:lnTo>
                    <a:pt x="37" y="34"/>
                  </a:lnTo>
                  <a:lnTo>
                    <a:pt x="37" y="35"/>
                  </a:lnTo>
                  <a:lnTo>
                    <a:pt x="36" y="38"/>
                  </a:lnTo>
                  <a:lnTo>
                    <a:pt x="36" y="39"/>
                  </a:lnTo>
                  <a:lnTo>
                    <a:pt x="35" y="41"/>
                  </a:lnTo>
                  <a:lnTo>
                    <a:pt x="35" y="42"/>
                  </a:lnTo>
                  <a:lnTo>
                    <a:pt x="33" y="44"/>
                  </a:lnTo>
                  <a:lnTo>
                    <a:pt x="32" y="46"/>
                  </a:lnTo>
                  <a:lnTo>
                    <a:pt x="30" y="47"/>
                  </a:lnTo>
                  <a:lnTo>
                    <a:pt x="28" y="48"/>
                  </a:lnTo>
                  <a:lnTo>
                    <a:pt x="25" y="49"/>
                  </a:lnTo>
                  <a:lnTo>
                    <a:pt x="24" y="49"/>
                  </a:lnTo>
                  <a:lnTo>
                    <a:pt x="22" y="49"/>
                  </a:lnTo>
                  <a:lnTo>
                    <a:pt x="20" y="49"/>
                  </a:lnTo>
                  <a:lnTo>
                    <a:pt x="18" y="49"/>
                  </a:lnTo>
                  <a:lnTo>
                    <a:pt x="17" y="48"/>
                  </a:lnTo>
                  <a:lnTo>
                    <a:pt x="14" y="48"/>
                  </a:lnTo>
                  <a:lnTo>
                    <a:pt x="13" y="47"/>
                  </a:lnTo>
                  <a:lnTo>
                    <a:pt x="10" y="47"/>
                  </a:lnTo>
                  <a:lnTo>
                    <a:pt x="9" y="46"/>
                  </a:lnTo>
                  <a:lnTo>
                    <a:pt x="7" y="46"/>
                  </a:lnTo>
                  <a:lnTo>
                    <a:pt x="6" y="44"/>
                  </a:lnTo>
                  <a:lnTo>
                    <a:pt x="5" y="43"/>
                  </a:lnTo>
                  <a:lnTo>
                    <a:pt x="4" y="42"/>
                  </a:lnTo>
                  <a:lnTo>
                    <a:pt x="3" y="41"/>
                  </a:lnTo>
                  <a:lnTo>
                    <a:pt x="2" y="39"/>
                  </a:lnTo>
                  <a:lnTo>
                    <a:pt x="1" y="38"/>
                  </a:lnTo>
                  <a:lnTo>
                    <a:pt x="1" y="36"/>
                  </a:lnTo>
                  <a:lnTo>
                    <a:pt x="0" y="34"/>
                  </a:lnTo>
                  <a:lnTo>
                    <a:pt x="0" y="32"/>
                  </a:lnTo>
                  <a:lnTo>
                    <a:pt x="0" y="30"/>
                  </a:lnTo>
                  <a:lnTo>
                    <a:pt x="0" y="28"/>
                  </a:lnTo>
                  <a:lnTo>
                    <a:pt x="10" y="31"/>
                  </a:lnTo>
                  <a:lnTo>
                    <a:pt x="10" y="32"/>
                  </a:lnTo>
                  <a:lnTo>
                    <a:pt x="10" y="34"/>
                  </a:lnTo>
                  <a:lnTo>
                    <a:pt x="10" y="35"/>
                  </a:lnTo>
                  <a:lnTo>
                    <a:pt x="11" y="36"/>
                  </a:lnTo>
                  <a:lnTo>
                    <a:pt x="12" y="38"/>
                  </a:lnTo>
                  <a:lnTo>
                    <a:pt x="13" y="39"/>
                  </a:lnTo>
                  <a:lnTo>
                    <a:pt x="15" y="39"/>
                  </a:lnTo>
                  <a:lnTo>
                    <a:pt x="17" y="40"/>
                  </a:lnTo>
                  <a:lnTo>
                    <a:pt x="19" y="41"/>
                  </a:lnTo>
                  <a:lnTo>
                    <a:pt x="21" y="41"/>
                  </a:lnTo>
                  <a:lnTo>
                    <a:pt x="22" y="41"/>
                  </a:lnTo>
                  <a:lnTo>
                    <a:pt x="23" y="41"/>
                  </a:lnTo>
                  <a:lnTo>
                    <a:pt x="24" y="41"/>
                  </a:lnTo>
                  <a:lnTo>
                    <a:pt x="25" y="40"/>
                  </a:lnTo>
                  <a:lnTo>
                    <a:pt x="26" y="39"/>
                  </a:lnTo>
                  <a:lnTo>
                    <a:pt x="27" y="38"/>
                  </a:lnTo>
                  <a:lnTo>
                    <a:pt x="27" y="37"/>
                  </a:lnTo>
                  <a:lnTo>
                    <a:pt x="28" y="36"/>
                  </a:lnTo>
                  <a:lnTo>
                    <a:pt x="27" y="34"/>
                  </a:lnTo>
                  <a:lnTo>
                    <a:pt x="26" y="33"/>
                  </a:lnTo>
                  <a:lnTo>
                    <a:pt x="26" y="32"/>
                  </a:lnTo>
                  <a:lnTo>
                    <a:pt x="23" y="31"/>
                  </a:lnTo>
                  <a:lnTo>
                    <a:pt x="22" y="29"/>
                  </a:lnTo>
                  <a:lnTo>
                    <a:pt x="18" y="28"/>
                  </a:lnTo>
                  <a:lnTo>
                    <a:pt x="14" y="26"/>
                  </a:lnTo>
                  <a:lnTo>
                    <a:pt x="12" y="25"/>
                  </a:lnTo>
                  <a:lnTo>
                    <a:pt x="10" y="23"/>
                  </a:lnTo>
                  <a:lnTo>
                    <a:pt x="8" y="22"/>
                  </a:lnTo>
                  <a:lnTo>
                    <a:pt x="7" y="20"/>
                  </a:lnTo>
                  <a:lnTo>
                    <a:pt x="6" y="18"/>
                  </a:lnTo>
                  <a:lnTo>
                    <a:pt x="5" y="16"/>
                  </a:lnTo>
                  <a:lnTo>
                    <a:pt x="5" y="14"/>
                  </a:lnTo>
                  <a:lnTo>
                    <a:pt x="5" y="13"/>
                  </a:lnTo>
                  <a:lnTo>
                    <a:pt x="5" y="11"/>
                  </a:lnTo>
                  <a:lnTo>
                    <a:pt x="6" y="10"/>
                  </a:lnTo>
                  <a:lnTo>
                    <a:pt x="7" y="8"/>
                  </a:lnTo>
                  <a:lnTo>
                    <a:pt x="7" y="7"/>
                  </a:lnTo>
                  <a:lnTo>
                    <a:pt x="8" y="6"/>
                  </a:lnTo>
                  <a:lnTo>
                    <a:pt x="8" y="5"/>
                  </a:lnTo>
                  <a:lnTo>
                    <a:pt x="10" y="3"/>
                  </a:lnTo>
                  <a:lnTo>
                    <a:pt x="11" y="2"/>
                  </a:lnTo>
                  <a:lnTo>
                    <a:pt x="14" y="1"/>
                  </a:lnTo>
                  <a:lnTo>
                    <a:pt x="16" y="1"/>
                  </a:lnTo>
                  <a:lnTo>
                    <a:pt x="17" y="0"/>
                  </a:lnTo>
                  <a:lnTo>
                    <a:pt x="19" y="0"/>
                  </a:lnTo>
                  <a:lnTo>
                    <a:pt x="20" y="0"/>
                  </a:lnTo>
                  <a:lnTo>
                    <a:pt x="22" y="0"/>
                  </a:lnTo>
                  <a:lnTo>
                    <a:pt x="24" y="1"/>
                  </a:lnTo>
                  <a:lnTo>
                    <a:pt x="26" y="1"/>
                  </a:lnTo>
                  <a:lnTo>
                    <a:pt x="28" y="1"/>
                  </a:lnTo>
                  <a:lnTo>
                    <a:pt x="29" y="2"/>
                  </a:lnTo>
                  <a:lnTo>
                    <a:pt x="31" y="3"/>
                  </a:lnTo>
                  <a:lnTo>
                    <a:pt x="33" y="4"/>
                  </a:lnTo>
                  <a:lnTo>
                    <a:pt x="34" y="4"/>
                  </a:lnTo>
                  <a:lnTo>
                    <a:pt x="35" y="5"/>
                  </a:lnTo>
                  <a:lnTo>
                    <a:pt x="36" y="6"/>
                  </a:lnTo>
                  <a:lnTo>
                    <a:pt x="37" y="7"/>
                  </a:lnTo>
                  <a:lnTo>
                    <a:pt x="38" y="8"/>
                  </a:lnTo>
                  <a:lnTo>
                    <a:pt x="39" y="10"/>
                  </a:lnTo>
                  <a:lnTo>
                    <a:pt x="39" y="11"/>
                  </a:lnTo>
                  <a:lnTo>
                    <a:pt x="40" y="13"/>
                  </a:lnTo>
                  <a:lnTo>
                    <a:pt x="40" y="14"/>
                  </a:lnTo>
                  <a:lnTo>
                    <a:pt x="40" y="15"/>
                  </a:lnTo>
                  <a:lnTo>
                    <a:pt x="40" y="17"/>
                  </a:lnTo>
                  <a:lnTo>
                    <a:pt x="40" y="18"/>
                  </a:lnTo>
                  <a:lnTo>
                    <a:pt x="39" y="20"/>
                  </a:lnTo>
                </a:path>
              </a:pathLst>
            </a:custGeom>
            <a:solidFill>
              <a:srgbClr val="000000"/>
            </a:solidFill>
            <a:ln w="12700" cap="rnd">
              <a:noFill/>
              <a:round/>
              <a:headEnd/>
              <a:tailEnd/>
            </a:ln>
          </p:spPr>
          <p:txBody>
            <a:bodyPr/>
            <a:lstStyle/>
            <a:p>
              <a:endParaRPr lang="en-CA"/>
            </a:p>
          </p:txBody>
        </p:sp>
        <p:sp>
          <p:nvSpPr>
            <p:cNvPr id="144423" name="Freeform 30"/>
            <p:cNvSpPr>
              <a:spLocks/>
            </p:cNvSpPr>
            <p:nvPr/>
          </p:nvSpPr>
          <p:spPr bwMode="auto">
            <a:xfrm>
              <a:off x="5234" y="3645"/>
              <a:ext cx="53" cy="57"/>
            </a:xfrm>
            <a:custGeom>
              <a:avLst/>
              <a:gdLst>
                <a:gd name="T0" fmla="*/ 20 w 53"/>
                <a:gd name="T1" fmla="*/ 0 h 57"/>
                <a:gd name="T2" fmla="*/ 52 w 53"/>
                <a:gd name="T3" fmla="*/ 14 h 57"/>
                <a:gd name="T4" fmla="*/ 48 w 53"/>
                <a:gd name="T5" fmla="*/ 21 h 57"/>
                <a:gd name="T6" fmla="*/ 25 w 53"/>
                <a:gd name="T7" fmla="*/ 11 h 57"/>
                <a:gd name="T8" fmla="*/ 21 w 53"/>
                <a:gd name="T9" fmla="*/ 20 h 57"/>
                <a:gd name="T10" fmla="*/ 42 w 53"/>
                <a:gd name="T11" fmla="*/ 29 h 57"/>
                <a:gd name="T12" fmla="*/ 38 w 53"/>
                <a:gd name="T13" fmla="*/ 36 h 57"/>
                <a:gd name="T14" fmla="*/ 18 w 53"/>
                <a:gd name="T15" fmla="*/ 27 h 57"/>
                <a:gd name="T16" fmla="*/ 13 w 53"/>
                <a:gd name="T17" fmla="*/ 38 h 57"/>
                <a:gd name="T18" fmla="*/ 37 w 53"/>
                <a:gd name="T19" fmla="*/ 48 h 57"/>
                <a:gd name="T20" fmla="*/ 33 w 53"/>
                <a:gd name="T21" fmla="*/ 56 h 57"/>
                <a:gd name="T22" fmla="*/ 0 w 53"/>
                <a:gd name="T23" fmla="*/ 42 h 57"/>
                <a:gd name="T24" fmla="*/ 20 w 53"/>
                <a:gd name="T25" fmla="*/ 0 h 5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3"/>
                <a:gd name="T40" fmla="*/ 0 h 57"/>
                <a:gd name="T41" fmla="*/ 53 w 53"/>
                <a:gd name="T42" fmla="*/ 57 h 5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3" h="57">
                  <a:moveTo>
                    <a:pt x="20" y="0"/>
                  </a:moveTo>
                  <a:lnTo>
                    <a:pt x="52" y="14"/>
                  </a:lnTo>
                  <a:lnTo>
                    <a:pt x="48" y="21"/>
                  </a:lnTo>
                  <a:lnTo>
                    <a:pt x="25" y="11"/>
                  </a:lnTo>
                  <a:lnTo>
                    <a:pt x="21" y="20"/>
                  </a:lnTo>
                  <a:lnTo>
                    <a:pt x="42" y="29"/>
                  </a:lnTo>
                  <a:lnTo>
                    <a:pt x="38" y="36"/>
                  </a:lnTo>
                  <a:lnTo>
                    <a:pt x="18" y="27"/>
                  </a:lnTo>
                  <a:lnTo>
                    <a:pt x="13" y="38"/>
                  </a:lnTo>
                  <a:lnTo>
                    <a:pt x="37" y="48"/>
                  </a:lnTo>
                  <a:lnTo>
                    <a:pt x="33" y="56"/>
                  </a:lnTo>
                  <a:lnTo>
                    <a:pt x="0" y="42"/>
                  </a:lnTo>
                  <a:lnTo>
                    <a:pt x="20" y="0"/>
                  </a:lnTo>
                </a:path>
              </a:pathLst>
            </a:custGeom>
            <a:solidFill>
              <a:srgbClr val="000000"/>
            </a:solidFill>
            <a:ln w="12700" cap="rnd">
              <a:noFill/>
              <a:round/>
              <a:headEnd/>
              <a:tailEnd/>
            </a:ln>
          </p:spPr>
          <p:txBody>
            <a:bodyPr/>
            <a:lstStyle/>
            <a:p>
              <a:endParaRPr lang="en-CA"/>
            </a:p>
          </p:txBody>
        </p:sp>
        <p:sp>
          <p:nvSpPr>
            <p:cNvPr id="144424" name="Freeform 31"/>
            <p:cNvSpPr>
              <a:spLocks/>
            </p:cNvSpPr>
            <p:nvPr/>
          </p:nvSpPr>
          <p:spPr bwMode="auto">
            <a:xfrm>
              <a:off x="5271" y="3668"/>
              <a:ext cx="56" cy="60"/>
            </a:xfrm>
            <a:custGeom>
              <a:avLst/>
              <a:gdLst>
                <a:gd name="T0" fmla="*/ 28 w 56"/>
                <a:gd name="T1" fmla="*/ 0 h 60"/>
                <a:gd name="T2" fmla="*/ 48 w 56"/>
                <a:gd name="T3" fmla="*/ 13 h 60"/>
                <a:gd name="T4" fmla="*/ 49 w 56"/>
                <a:gd name="T5" fmla="*/ 14 h 60"/>
                <a:gd name="T6" fmla="*/ 52 w 56"/>
                <a:gd name="T7" fmla="*/ 16 h 60"/>
                <a:gd name="T8" fmla="*/ 53 w 56"/>
                <a:gd name="T9" fmla="*/ 18 h 60"/>
                <a:gd name="T10" fmla="*/ 54 w 56"/>
                <a:gd name="T11" fmla="*/ 20 h 60"/>
                <a:gd name="T12" fmla="*/ 55 w 56"/>
                <a:gd name="T13" fmla="*/ 21 h 60"/>
                <a:gd name="T14" fmla="*/ 55 w 56"/>
                <a:gd name="T15" fmla="*/ 23 h 60"/>
                <a:gd name="T16" fmla="*/ 55 w 56"/>
                <a:gd name="T17" fmla="*/ 24 h 60"/>
                <a:gd name="T18" fmla="*/ 55 w 56"/>
                <a:gd name="T19" fmla="*/ 26 h 60"/>
                <a:gd name="T20" fmla="*/ 55 w 56"/>
                <a:gd name="T21" fmla="*/ 27 h 60"/>
                <a:gd name="T22" fmla="*/ 54 w 56"/>
                <a:gd name="T23" fmla="*/ 28 h 60"/>
                <a:gd name="T24" fmla="*/ 53 w 56"/>
                <a:gd name="T25" fmla="*/ 30 h 60"/>
                <a:gd name="T26" fmla="*/ 52 w 56"/>
                <a:gd name="T27" fmla="*/ 32 h 60"/>
                <a:gd name="T28" fmla="*/ 51 w 56"/>
                <a:gd name="T29" fmla="*/ 33 h 60"/>
                <a:gd name="T30" fmla="*/ 50 w 56"/>
                <a:gd name="T31" fmla="*/ 34 h 60"/>
                <a:gd name="T32" fmla="*/ 49 w 56"/>
                <a:gd name="T33" fmla="*/ 35 h 60"/>
                <a:gd name="T34" fmla="*/ 48 w 56"/>
                <a:gd name="T35" fmla="*/ 36 h 60"/>
                <a:gd name="T36" fmla="*/ 46 w 56"/>
                <a:gd name="T37" fmla="*/ 37 h 60"/>
                <a:gd name="T38" fmla="*/ 44 w 56"/>
                <a:gd name="T39" fmla="*/ 37 h 60"/>
                <a:gd name="T40" fmla="*/ 43 w 56"/>
                <a:gd name="T41" fmla="*/ 38 h 60"/>
                <a:gd name="T42" fmla="*/ 41 w 56"/>
                <a:gd name="T43" fmla="*/ 37 h 60"/>
                <a:gd name="T44" fmla="*/ 40 w 56"/>
                <a:gd name="T45" fmla="*/ 37 h 60"/>
                <a:gd name="T46" fmla="*/ 41 w 56"/>
                <a:gd name="T47" fmla="*/ 38 h 60"/>
                <a:gd name="T48" fmla="*/ 41 w 56"/>
                <a:gd name="T49" fmla="*/ 39 h 60"/>
                <a:gd name="T50" fmla="*/ 41 w 56"/>
                <a:gd name="T51" fmla="*/ 39 h 60"/>
                <a:gd name="T52" fmla="*/ 41 w 56"/>
                <a:gd name="T53" fmla="*/ 41 h 60"/>
                <a:gd name="T54" fmla="*/ 42 w 56"/>
                <a:gd name="T55" fmla="*/ 42 h 60"/>
                <a:gd name="T56" fmla="*/ 41 w 56"/>
                <a:gd name="T57" fmla="*/ 43 h 60"/>
                <a:gd name="T58" fmla="*/ 41 w 56"/>
                <a:gd name="T59" fmla="*/ 44 h 60"/>
                <a:gd name="T60" fmla="*/ 41 w 56"/>
                <a:gd name="T61" fmla="*/ 45 h 60"/>
                <a:gd name="T62" fmla="*/ 39 w 56"/>
                <a:gd name="T63" fmla="*/ 48 h 60"/>
                <a:gd name="T64" fmla="*/ 35 w 56"/>
                <a:gd name="T65" fmla="*/ 53 h 60"/>
                <a:gd name="T66" fmla="*/ 34 w 56"/>
                <a:gd name="T67" fmla="*/ 55 h 60"/>
                <a:gd name="T68" fmla="*/ 34 w 56"/>
                <a:gd name="T69" fmla="*/ 55 h 60"/>
                <a:gd name="T70" fmla="*/ 34 w 56"/>
                <a:gd name="T71" fmla="*/ 56 h 60"/>
                <a:gd name="T72" fmla="*/ 34 w 56"/>
                <a:gd name="T73" fmla="*/ 56 h 60"/>
                <a:gd name="T74" fmla="*/ 34 w 56"/>
                <a:gd name="T75" fmla="*/ 57 h 60"/>
                <a:gd name="T76" fmla="*/ 34 w 56"/>
                <a:gd name="T77" fmla="*/ 58 h 60"/>
                <a:gd name="T78" fmla="*/ 33 w 56"/>
                <a:gd name="T79" fmla="*/ 59 h 60"/>
                <a:gd name="T80" fmla="*/ 24 w 56"/>
                <a:gd name="T81" fmla="*/ 53 h 60"/>
                <a:gd name="T82" fmla="*/ 24 w 56"/>
                <a:gd name="T83" fmla="*/ 52 h 60"/>
                <a:gd name="T84" fmla="*/ 25 w 56"/>
                <a:gd name="T85" fmla="*/ 51 h 60"/>
                <a:gd name="T86" fmla="*/ 25 w 56"/>
                <a:gd name="T87" fmla="*/ 51 h 60"/>
                <a:gd name="T88" fmla="*/ 25 w 56"/>
                <a:gd name="T89" fmla="*/ 49 h 60"/>
                <a:gd name="T90" fmla="*/ 27 w 56"/>
                <a:gd name="T91" fmla="*/ 48 h 60"/>
                <a:gd name="T92" fmla="*/ 29 w 56"/>
                <a:gd name="T93" fmla="*/ 44 h 60"/>
                <a:gd name="T94" fmla="*/ 30 w 56"/>
                <a:gd name="T95" fmla="*/ 42 h 60"/>
                <a:gd name="T96" fmla="*/ 31 w 56"/>
                <a:gd name="T97" fmla="*/ 41 h 60"/>
                <a:gd name="T98" fmla="*/ 32 w 56"/>
                <a:gd name="T99" fmla="*/ 40 h 60"/>
                <a:gd name="T100" fmla="*/ 32 w 56"/>
                <a:gd name="T101" fmla="*/ 38 h 60"/>
                <a:gd name="T102" fmla="*/ 31 w 56"/>
                <a:gd name="T103" fmla="*/ 37 h 60"/>
                <a:gd name="T104" fmla="*/ 30 w 56"/>
                <a:gd name="T105" fmla="*/ 36 h 60"/>
                <a:gd name="T106" fmla="*/ 29 w 56"/>
                <a:gd name="T107" fmla="*/ 35 h 60"/>
                <a:gd name="T108" fmla="*/ 28 w 56"/>
                <a:gd name="T109" fmla="*/ 34 h 60"/>
                <a:gd name="T110" fmla="*/ 19 w 56"/>
                <a:gd name="T111" fmla="*/ 28 h 60"/>
                <a:gd name="T112" fmla="*/ 8 w 56"/>
                <a:gd name="T113" fmla="*/ 43 h 60"/>
                <a:gd name="T114" fmla="*/ 0 w 56"/>
                <a:gd name="T115" fmla="*/ 38 h 60"/>
                <a:gd name="T116" fmla="*/ 28 w 56"/>
                <a:gd name="T117" fmla="*/ 0 h 6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
                <a:gd name="T178" fmla="*/ 0 h 60"/>
                <a:gd name="T179" fmla="*/ 56 w 56"/>
                <a:gd name="T180" fmla="*/ 60 h 6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 h="60">
                  <a:moveTo>
                    <a:pt x="28" y="0"/>
                  </a:moveTo>
                  <a:lnTo>
                    <a:pt x="48" y="13"/>
                  </a:lnTo>
                  <a:lnTo>
                    <a:pt x="49" y="14"/>
                  </a:lnTo>
                  <a:lnTo>
                    <a:pt x="52" y="16"/>
                  </a:lnTo>
                  <a:lnTo>
                    <a:pt x="53" y="18"/>
                  </a:lnTo>
                  <a:lnTo>
                    <a:pt x="54" y="20"/>
                  </a:lnTo>
                  <a:lnTo>
                    <a:pt x="55" y="21"/>
                  </a:lnTo>
                  <a:lnTo>
                    <a:pt x="55" y="23"/>
                  </a:lnTo>
                  <a:lnTo>
                    <a:pt x="55" y="24"/>
                  </a:lnTo>
                  <a:lnTo>
                    <a:pt x="55" y="26"/>
                  </a:lnTo>
                  <a:lnTo>
                    <a:pt x="55" y="27"/>
                  </a:lnTo>
                  <a:lnTo>
                    <a:pt x="54" y="28"/>
                  </a:lnTo>
                  <a:lnTo>
                    <a:pt x="53" y="30"/>
                  </a:lnTo>
                  <a:lnTo>
                    <a:pt x="52" y="32"/>
                  </a:lnTo>
                  <a:lnTo>
                    <a:pt x="51" y="33"/>
                  </a:lnTo>
                  <a:lnTo>
                    <a:pt x="50" y="34"/>
                  </a:lnTo>
                  <a:lnTo>
                    <a:pt x="49" y="35"/>
                  </a:lnTo>
                  <a:lnTo>
                    <a:pt x="48" y="36"/>
                  </a:lnTo>
                  <a:lnTo>
                    <a:pt x="46" y="37"/>
                  </a:lnTo>
                  <a:lnTo>
                    <a:pt x="44" y="37"/>
                  </a:lnTo>
                  <a:lnTo>
                    <a:pt x="43" y="38"/>
                  </a:lnTo>
                  <a:lnTo>
                    <a:pt x="41" y="37"/>
                  </a:lnTo>
                  <a:lnTo>
                    <a:pt x="40" y="37"/>
                  </a:lnTo>
                  <a:lnTo>
                    <a:pt x="41" y="38"/>
                  </a:lnTo>
                  <a:lnTo>
                    <a:pt x="41" y="39"/>
                  </a:lnTo>
                  <a:lnTo>
                    <a:pt x="41" y="41"/>
                  </a:lnTo>
                  <a:lnTo>
                    <a:pt x="42" y="42"/>
                  </a:lnTo>
                  <a:lnTo>
                    <a:pt x="41" y="43"/>
                  </a:lnTo>
                  <a:lnTo>
                    <a:pt x="41" y="44"/>
                  </a:lnTo>
                  <a:lnTo>
                    <a:pt x="41" y="45"/>
                  </a:lnTo>
                  <a:lnTo>
                    <a:pt x="39" y="48"/>
                  </a:lnTo>
                  <a:lnTo>
                    <a:pt x="35" y="53"/>
                  </a:lnTo>
                  <a:lnTo>
                    <a:pt x="34" y="55"/>
                  </a:lnTo>
                  <a:lnTo>
                    <a:pt x="34" y="56"/>
                  </a:lnTo>
                  <a:lnTo>
                    <a:pt x="34" y="57"/>
                  </a:lnTo>
                  <a:lnTo>
                    <a:pt x="34" y="58"/>
                  </a:lnTo>
                  <a:lnTo>
                    <a:pt x="33" y="59"/>
                  </a:lnTo>
                  <a:lnTo>
                    <a:pt x="24" y="53"/>
                  </a:lnTo>
                  <a:lnTo>
                    <a:pt x="24" y="52"/>
                  </a:lnTo>
                  <a:lnTo>
                    <a:pt x="25" y="51"/>
                  </a:lnTo>
                  <a:lnTo>
                    <a:pt x="25" y="49"/>
                  </a:lnTo>
                  <a:lnTo>
                    <a:pt x="27" y="48"/>
                  </a:lnTo>
                  <a:lnTo>
                    <a:pt x="29" y="44"/>
                  </a:lnTo>
                  <a:lnTo>
                    <a:pt x="30" y="42"/>
                  </a:lnTo>
                  <a:lnTo>
                    <a:pt x="31" y="41"/>
                  </a:lnTo>
                  <a:lnTo>
                    <a:pt x="32" y="40"/>
                  </a:lnTo>
                  <a:lnTo>
                    <a:pt x="32" y="38"/>
                  </a:lnTo>
                  <a:lnTo>
                    <a:pt x="31" y="37"/>
                  </a:lnTo>
                  <a:lnTo>
                    <a:pt x="30" y="36"/>
                  </a:lnTo>
                  <a:lnTo>
                    <a:pt x="29" y="35"/>
                  </a:lnTo>
                  <a:lnTo>
                    <a:pt x="28" y="34"/>
                  </a:lnTo>
                  <a:lnTo>
                    <a:pt x="19" y="28"/>
                  </a:lnTo>
                  <a:lnTo>
                    <a:pt x="8" y="43"/>
                  </a:lnTo>
                  <a:lnTo>
                    <a:pt x="0" y="38"/>
                  </a:lnTo>
                  <a:lnTo>
                    <a:pt x="28" y="0"/>
                  </a:lnTo>
                </a:path>
              </a:pathLst>
            </a:custGeom>
            <a:solidFill>
              <a:srgbClr val="000000"/>
            </a:solidFill>
            <a:ln w="12700" cap="rnd">
              <a:noFill/>
              <a:round/>
              <a:headEnd/>
              <a:tailEnd/>
            </a:ln>
          </p:spPr>
          <p:txBody>
            <a:bodyPr/>
            <a:lstStyle/>
            <a:p>
              <a:endParaRPr lang="en-CA"/>
            </a:p>
          </p:txBody>
        </p:sp>
        <p:sp>
          <p:nvSpPr>
            <p:cNvPr id="144425" name="Freeform 32"/>
            <p:cNvSpPr>
              <a:spLocks/>
            </p:cNvSpPr>
            <p:nvPr/>
          </p:nvSpPr>
          <p:spPr bwMode="auto">
            <a:xfrm>
              <a:off x="5296" y="3679"/>
              <a:ext cx="20" cy="20"/>
            </a:xfrm>
            <a:custGeom>
              <a:avLst/>
              <a:gdLst>
                <a:gd name="T0" fmla="*/ 6 w 20"/>
                <a:gd name="T1" fmla="*/ 0 h 20"/>
                <a:gd name="T2" fmla="*/ 15 w 20"/>
                <a:gd name="T3" fmla="*/ 7 h 20"/>
                <a:gd name="T4" fmla="*/ 17 w 20"/>
                <a:gd name="T5" fmla="*/ 7 h 20"/>
                <a:gd name="T6" fmla="*/ 18 w 20"/>
                <a:gd name="T7" fmla="*/ 9 h 20"/>
                <a:gd name="T8" fmla="*/ 18 w 20"/>
                <a:gd name="T9" fmla="*/ 9 h 20"/>
                <a:gd name="T10" fmla="*/ 18 w 20"/>
                <a:gd name="T11" fmla="*/ 10 h 20"/>
                <a:gd name="T12" fmla="*/ 19 w 20"/>
                <a:gd name="T13" fmla="*/ 11 h 20"/>
                <a:gd name="T14" fmla="*/ 19 w 20"/>
                <a:gd name="T15" fmla="*/ 12 h 20"/>
                <a:gd name="T16" fmla="*/ 19 w 20"/>
                <a:gd name="T17" fmla="*/ 13 h 20"/>
                <a:gd name="T18" fmla="*/ 19 w 20"/>
                <a:gd name="T19" fmla="*/ 13 h 20"/>
                <a:gd name="T20" fmla="*/ 18 w 20"/>
                <a:gd name="T21" fmla="*/ 14 h 20"/>
                <a:gd name="T22" fmla="*/ 18 w 20"/>
                <a:gd name="T23" fmla="*/ 15 h 20"/>
                <a:gd name="T24" fmla="*/ 18 w 20"/>
                <a:gd name="T25" fmla="*/ 16 h 20"/>
                <a:gd name="T26" fmla="*/ 17 w 20"/>
                <a:gd name="T27" fmla="*/ 17 h 20"/>
                <a:gd name="T28" fmla="*/ 16 w 20"/>
                <a:gd name="T29" fmla="*/ 18 h 20"/>
                <a:gd name="T30" fmla="*/ 15 w 20"/>
                <a:gd name="T31" fmla="*/ 19 h 20"/>
                <a:gd name="T32" fmla="*/ 14 w 20"/>
                <a:gd name="T33" fmla="*/ 19 h 20"/>
                <a:gd name="T34" fmla="*/ 13 w 20"/>
                <a:gd name="T35" fmla="*/ 19 h 20"/>
                <a:gd name="T36" fmla="*/ 12 w 20"/>
                <a:gd name="T37" fmla="*/ 19 h 20"/>
                <a:gd name="T38" fmla="*/ 11 w 20"/>
                <a:gd name="T39" fmla="*/ 18 h 20"/>
                <a:gd name="T40" fmla="*/ 10 w 20"/>
                <a:gd name="T41" fmla="*/ 18 h 20"/>
                <a:gd name="T42" fmla="*/ 9 w 20"/>
                <a:gd name="T43" fmla="*/ 17 h 20"/>
                <a:gd name="T44" fmla="*/ 0 w 20"/>
                <a:gd name="T45" fmla="*/ 10 h 20"/>
                <a:gd name="T46" fmla="*/ 6 w 20"/>
                <a:gd name="T47" fmla="*/ 0 h 2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0"/>
                <a:gd name="T73" fmla="*/ 0 h 20"/>
                <a:gd name="T74" fmla="*/ 20 w 20"/>
                <a:gd name="T75" fmla="*/ 20 h 2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0" h="20">
                  <a:moveTo>
                    <a:pt x="6" y="0"/>
                  </a:moveTo>
                  <a:lnTo>
                    <a:pt x="15" y="7"/>
                  </a:lnTo>
                  <a:lnTo>
                    <a:pt x="17" y="7"/>
                  </a:lnTo>
                  <a:lnTo>
                    <a:pt x="18" y="9"/>
                  </a:lnTo>
                  <a:lnTo>
                    <a:pt x="18" y="10"/>
                  </a:lnTo>
                  <a:lnTo>
                    <a:pt x="19" y="11"/>
                  </a:lnTo>
                  <a:lnTo>
                    <a:pt x="19" y="12"/>
                  </a:lnTo>
                  <a:lnTo>
                    <a:pt x="19" y="13"/>
                  </a:lnTo>
                  <a:lnTo>
                    <a:pt x="18" y="14"/>
                  </a:lnTo>
                  <a:lnTo>
                    <a:pt x="18" y="15"/>
                  </a:lnTo>
                  <a:lnTo>
                    <a:pt x="18" y="16"/>
                  </a:lnTo>
                  <a:lnTo>
                    <a:pt x="17" y="17"/>
                  </a:lnTo>
                  <a:lnTo>
                    <a:pt x="16" y="18"/>
                  </a:lnTo>
                  <a:lnTo>
                    <a:pt x="15" y="19"/>
                  </a:lnTo>
                  <a:lnTo>
                    <a:pt x="14" y="19"/>
                  </a:lnTo>
                  <a:lnTo>
                    <a:pt x="13" y="19"/>
                  </a:lnTo>
                  <a:lnTo>
                    <a:pt x="12" y="19"/>
                  </a:lnTo>
                  <a:lnTo>
                    <a:pt x="11" y="18"/>
                  </a:lnTo>
                  <a:lnTo>
                    <a:pt x="10" y="18"/>
                  </a:lnTo>
                  <a:lnTo>
                    <a:pt x="9" y="17"/>
                  </a:lnTo>
                  <a:lnTo>
                    <a:pt x="0" y="10"/>
                  </a:lnTo>
                  <a:lnTo>
                    <a:pt x="6" y="0"/>
                  </a:lnTo>
                </a:path>
              </a:pathLst>
            </a:custGeom>
            <a:solidFill>
              <a:srgbClr val="FFFFFF"/>
            </a:solidFill>
            <a:ln w="12700" cap="rnd">
              <a:noFill/>
              <a:round/>
              <a:headEnd/>
              <a:tailEnd/>
            </a:ln>
          </p:spPr>
          <p:txBody>
            <a:bodyPr/>
            <a:lstStyle/>
            <a:p>
              <a:endParaRPr lang="en-CA"/>
            </a:p>
          </p:txBody>
        </p:sp>
        <p:sp>
          <p:nvSpPr>
            <p:cNvPr id="144426" name="Freeform 33"/>
            <p:cNvSpPr>
              <a:spLocks/>
            </p:cNvSpPr>
            <p:nvPr/>
          </p:nvSpPr>
          <p:spPr bwMode="auto">
            <a:xfrm>
              <a:off x="5315" y="3698"/>
              <a:ext cx="52" cy="54"/>
            </a:xfrm>
            <a:custGeom>
              <a:avLst/>
              <a:gdLst>
                <a:gd name="T0" fmla="*/ 20 w 52"/>
                <a:gd name="T1" fmla="*/ 0 h 54"/>
                <a:gd name="T2" fmla="*/ 28 w 52"/>
                <a:gd name="T3" fmla="*/ 8 h 54"/>
                <a:gd name="T4" fmla="*/ 11 w 52"/>
                <a:gd name="T5" fmla="*/ 42 h 54"/>
                <a:gd name="T6" fmla="*/ 44 w 52"/>
                <a:gd name="T7" fmla="*/ 24 h 54"/>
                <a:gd name="T8" fmla="*/ 51 w 52"/>
                <a:gd name="T9" fmla="*/ 32 h 54"/>
                <a:gd name="T10" fmla="*/ 7 w 52"/>
                <a:gd name="T11" fmla="*/ 53 h 54"/>
                <a:gd name="T12" fmla="*/ 0 w 52"/>
                <a:gd name="T13" fmla="*/ 46 h 54"/>
                <a:gd name="T14" fmla="*/ 20 w 5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52"/>
                <a:gd name="T25" fmla="*/ 0 h 54"/>
                <a:gd name="T26" fmla="*/ 52 w 5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 h="54">
                  <a:moveTo>
                    <a:pt x="20" y="0"/>
                  </a:moveTo>
                  <a:lnTo>
                    <a:pt x="28" y="8"/>
                  </a:lnTo>
                  <a:lnTo>
                    <a:pt x="11" y="42"/>
                  </a:lnTo>
                  <a:lnTo>
                    <a:pt x="44" y="24"/>
                  </a:lnTo>
                  <a:lnTo>
                    <a:pt x="51" y="32"/>
                  </a:lnTo>
                  <a:lnTo>
                    <a:pt x="7" y="53"/>
                  </a:lnTo>
                  <a:lnTo>
                    <a:pt x="0" y="46"/>
                  </a:lnTo>
                  <a:lnTo>
                    <a:pt x="20" y="0"/>
                  </a:lnTo>
                </a:path>
              </a:pathLst>
            </a:custGeom>
            <a:solidFill>
              <a:srgbClr val="000000"/>
            </a:solidFill>
            <a:ln w="12700" cap="rnd">
              <a:noFill/>
              <a:round/>
              <a:headEnd/>
              <a:tailEnd/>
            </a:ln>
          </p:spPr>
          <p:txBody>
            <a:bodyPr/>
            <a:lstStyle/>
            <a:p>
              <a:endParaRPr lang="en-CA"/>
            </a:p>
          </p:txBody>
        </p:sp>
        <p:sp>
          <p:nvSpPr>
            <p:cNvPr id="144427" name="Freeform 34"/>
            <p:cNvSpPr>
              <a:spLocks/>
            </p:cNvSpPr>
            <p:nvPr/>
          </p:nvSpPr>
          <p:spPr bwMode="auto">
            <a:xfrm>
              <a:off x="5331" y="3738"/>
              <a:ext cx="45" cy="33"/>
            </a:xfrm>
            <a:custGeom>
              <a:avLst/>
              <a:gdLst>
                <a:gd name="T0" fmla="*/ 39 w 45"/>
                <a:gd name="T1" fmla="*/ 0 h 33"/>
                <a:gd name="T2" fmla="*/ 44 w 45"/>
                <a:gd name="T3" fmla="*/ 7 h 33"/>
                <a:gd name="T4" fmla="*/ 6 w 45"/>
                <a:gd name="T5" fmla="*/ 32 h 33"/>
                <a:gd name="T6" fmla="*/ 0 w 45"/>
                <a:gd name="T7" fmla="*/ 25 h 33"/>
                <a:gd name="T8" fmla="*/ 39 w 45"/>
                <a:gd name="T9" fmla="*/ 0 h 33"/>
                <a:gd name="T10" fmla="*/ 0 60000 65536"/>
                <a:gd name="T11" fmla="*/ 0 60000 65536"/>
                <a:gd name="T12" fmla="*/ 0 60000 65536"/>
                <a:gd name="T13" fmla="*/ 0 60000 65536"/>
                <a:gd name="T14" fmla="*/ 0 60000 65536"/>
                <a:gd name="T15" fmla="*/ 0 w 45"/>
                <a:gd name="T16" fmla="*/ 0 h 33"/>
                <a:gd name="T17" fmla="*/ 45 w 45"/>
                <a:gd name="T18" fmla="*/ 33 h 33"/>
              </a:gdLst>
              <a:ahLst/>
              <a:cxnLst>
                <a:cxn ang="T10">
                  <a:pos x="T0" y="T1"/>
                </a:cxn>
                <a:cxn ang="T11">
                  <a:pos x="T2" y="T3"/>
                </a:cxn>
                <a:cxn ang="T12">
                  <a:pos x="T4" y="T5"/>
                </a:cxn>
                <a:cxn ang="T13">
                  <a:pos x="T6" y="T7"/>
                </a:cxn>
                <a:cxn ang="T14">
                  <a:pos x="T8" y="T9"/>
                </a:cxn>
              </a:cxnLst>
              <a:rect l="T15" t="T16" r="T17" b="T18"/>
              <a:pathLst>
                <a:path w="45" h="33">
                  <a:moveTo>
                    <a:pt x="39" y="0"/>
                  </a:moveTo>
                  <a:lnTo>
                    <a:pt x="44" y="7"/>
                  </a:lnTo>
                  <a:lnTo>
                    <a:pt x="6" y="32"/>
                  </a:lnTo>
                  <a:lnTo>
                    <a:pt x="0" y="25"/>
                  </a:lnTo>
                  <a:lnTo>
                    <a:pt x="39" y="0"/>
                  </a:lnTo>
                </a:path>
              </a:pathLst>
            </a:custGeom>
            <a:solidFill>
              <a:srgbClr val="000000"/>
            </a:solidFill>
            <a:ln w="12700" cap="rnd">
              <a:noFill/>
              <a:round/>
              <a:headEnd/>
              <a:tailEnd/>
            </a:ln>
          </p:spPr>
          <p:txBody>
            <a:bodyPr/>
            <a:lstStyle/>
            <a:p>
              <a:endParaRPr lang="en-CA"/>
            </a:p>
          </p:txBody>
        </p:sp>
        <p:sp>
          <p:nvSpPr>
            <p:cNvPr id="144428" name="Freeform 35"/>
            <p:cNvSpPr>
              <a:spLocks/>
            </p:cNvSpPr>
            <p:nvPr/>
          </p:nvSpPr>
          <p:spPr bwMode="auto">
            <a:xfrm>
              <a:off x="5348" y="3761"/>
              <a:ext cx="51" cy="46"/>
            </a:xfrm>
            <a:custGeom>
              <a:avLst/>
              <a:gdLst>
                <a:gd name="T0" fmla="*/ 37 w 51"/>
                <a:gd name="T1" fmla="*/ 29 h 46"/>
                <a:gd name="T2" fmla="*/ 40 w 51"/>
                <a:gd name="T3" fmla="*/ 26 h 46"/>
                <a:gd name="T4" fmla="*/ 40 w 51"/>
                <a:gd name="T5" fmla="*/ 25 h 46"/>
                <a:gd name="T6" fmla="*/ 41 w 51"/>
                <a:gd name="T7" fmla="*/ 23 h 46"/>
                <a:gd name="T8" fmla="*/ 41 w 51"/>
                <a:gd name="T9" fmla="*/ 20 h 46"/>
                <a:gd name="T10" fmla="*/ 40 w 51"/>
                <a:gd name="T11" fmla="*/ 19 h 46"/>
                <a:gd name="T12" fmla="*/ 39 w 51"/>
                <a:gd name="T13" fmla="*/ 16 h 46"/>
                <a:gd name="T14" fmla="*/ 37 w 51"/>
                <a:gd name="T15" fmla="*/ 13 h 46"/>
                <a:gd name="T16" fmla="*/ 34 w 51"/>
                <a:gd name="T17" fmla="*/ 11 h 46"/>
                <a:gd name="T18" fmla="*/ 31 w 51"/>
                <a:gd name="T19" fmla="*/ 10 h 46"/>
                <a:gd name="T20" fmla="*/ 27 w 51"/>
                <a:gd name="T21" fmla="*/ 10 h 46"/>
                <a:gd name="T22" fmla="*/ 22 w 51"/>
                <a:gd name="T23" fmla="*/ 11 h 46"/>
                <a:gd name="T24" fmla="*/ 18 w 51"/>
                <a:gd name="T25" fmla="*/ 13 h 46"/>
                <a:gd name="T26" fmla="*/ 14 w 51"/>
                <a:gd name="T27" fmla="*/ 16 h 46"/>
                <a:gd name="T28" fmla="*/ 11 w 51"/>
                <a:gd name="T29" fmla="*/ 19 h 46"/>
                <a:gd name="T30" fmla="*/ 10 w 51"/>
                <a:gd name="T31" fmla="*/ 23 h 46"/>
                <a:gd name="T32" fmla="*/ 9 w 51"/>
                <a:gd name="T33" fmla="*/ 26 h 46"/>
                <a:gd name="T34" fmla="*/ 10 w 51"/>
                <a:gd name="T35" fmla="*/ 28 h 46"/>
                <a:gd name="T36" fmla="*/ 11 w 51"/>
                <a:gd name="T37" fmla="*/ 31 h 46"/>
                <a:gd name="T38" fmla="*/ 12 w 51"/>
                <a:gd name="T39" fmla="*/ 32 h 46"/>
                <a:gd name="T40" fmla="*/ 14 w 51"/>
                <a:gd name="T41" fmla="*/ 34 h 46"/>
                <a:gd name="T42" fmla="*/ 16 w 51"/>
                <a:gd name="T43" fmla="*/ 35 h 46"/>
                <a:gd name="T44" fmla="*/ 18 w 51"/>
                <a:gd name="T45" fmla="*/ 36 h 46"/>
                <a:gd name="T46" fmla="*/ 20 w 51"/>
                <a:gd name="T47" fmla="*/ 36 h 46"/>
                <a:gd name="T48" fmla="*/ 23 w 51"/>
                <a:gd name="T49" fmla="*/ 35 h 46"/>
                <a:gd name="T50" fmla="*/ 25 w 51"/>
                <a:gd name="T51" fmla="*/ 45 h 46"/>
                <a:gd name="T52" fmla="*/ 21 w 51"/>
                <a:gd name="T53" fmla="*/ 45 h 46"/>
                <a:gd name="T54" fmla="*/ 17 w 51"/>
                <a:gd name="T55" fmla="*/ 45 h 46"/>
                <a:gd name="T56" fmla="*/ 13 w 51"/>
                <a:gd name="T57" fmla="*/ 44 h 46"/>
                <a:gd name="T58" fmla="*/ 9 w 51"/>
                <a:gd name="T59" fmla="*/ 42 h 46"/>
                <a:gd name="T60" fmla="*/ 6 w 51"/>
                <a:gd name="T61" fmla="*/ 39 h 46"/>
                <a:gd name="T62" fmla="*/ 4 w 51"/>
                <a:gd name="T63" fmla="*/ 35 h 46"/>
                <a:gd name="T64" fmla="*/ 1 w 51"/>
                <a:gd name="T65" fmla="*/ 31 h 46"/>
                <a:gd name="T66" fmla="*/ 1 w 51"/>
                <a:gd name="T67" fmla="*/ 26 h 46"/>
                <a:gd name="T68" fmla="*/ 0 w 51"/>
                <a:gd name="T69" fmla="*/ 23 h 46"/>
                <a:gd name="T70" fmla="*/ 1 w 51"/>
                <a:gd name="T71" fmla="*/ 20 h 46"/>
                <a:gd name="T72" fmla="*/ 1 w 51"/>
                <a:gd name="T73" fmla="*/ 17 h 46"/>
                <a:gd name="T74" fmla="*/ 3 w 51"/>
                <a:gd name="T75" fmla="*/ 14 h 46"/>
                <a:gd name="T76" fmla="*/ 6 w 51"/>
                <a:gd name="T77" fmla="*/ 11 h 46"/>
                <a:gd name="T78" fmla="*/ 9 w 51"/>
                <a:gd name="T79" fmla="*/ 8 h 46"/>
                <a:gd name="T80" fmla="*/ 13 w 51"/>
                <a:gd name="T81" fmla="*/ 5 h 46"/>
                <a:gd name="T82" fmla="*/ 18 w 51"/>
                <a:gd name="T83" fmla="*/ 2 h 46"/>
                <a:gd name="T84" fmla="*/ 23 w 51"/>
                <a:gd name="T85" fmla="*/ 1 h 46"/>
                <a:gd name="T86" fmla="*/ 28 w 51"/>
                <a:gd name="T87" fmla="*/ 0 h 46"/>
                <a:gd name="T88" fmla="*/ 33 w 51"/>
                <a:gd name="T89" fmla="*/ 1 h 46"/>
                <a:gd name="T90" fmla="*/ 37 w 51"/>
                <a:gd name="T91" fmla="*/ 2 h 46"/>
                <a:gd name="T92" fmla="*/ 39 w 51"/>
                <a:gd name="T93" fmla="*/ 3 h 46"/>
                <a:gd name="T94" fmla="*/ 41 w 51"/>
                <a:gd name="T95" fmla="*/ 5 h 46"/>
                <a:gd name="T96" fmla="*/ 44 w 51"/>
                <a:gd name="T97" fmla="*/ 7 h 46"/>
                <a:gd name="T98" fmla="*/ 46 w 51"/>
                <a:gd name="T99" fmla="*/ 10 h 46"/>
                <a:gd name="T100" fmla="*/ 48 w 51"/>
                <a:gd name="T101" fmla="*/ 14 h 46"/>
                <a:gd name="T102" fmla="*/ 50 w 51"/>
                <a:gd name="T103" fmla="*/ 19 h 46"/>
                <a:gd name="T104" fmla="*/ 50 w 51"/>
                <a:gd name="T105" fmla="*/ 23 h 46"/>
                <a:gd name="T106" fmla="*/ 50 w 51"/>
                <a:gd name="T107" fmla="*/ 28 h 46"/>
                <a:gd name="T108" fmla="*/ 47 w 51"/>
                <a:gd name="T109" fmla="*/ 32 h 46"/>
                <a:gd name="T110" fmla="*/ 44 w 51"/>
                <a:gd name="T111" fmla="*/ 35 h 46"/>
                <a:gd name="T112" fmla="*/ 40 w 51"/>
                <a:gd name="T113" fmla="*/ 37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1"/>
                <a:gd name="T172" fmla="*/ 0 h 46"/>
                <a:gd name="T173" fmla="*/ 51 w 51"/>
                <a:gd name="T174" fmla="*/ 46 h 4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1" h="46">
                  <a:moveTo>
                    <a:pt x="40" y="37"/>
                  </a:moveTo>
                  <a:lnTo>
                    <a:pt x="37" y="29"/>
                  </a:lnTo>
                  <a:lnTo>
                    <a:pt x="38" y="28"/>
                  </a:lnTo>
                  <a:lnTo>
                    <a:pt x="40" y="26"/>
                  </a:lnTo>
                  <a:lnTo>
                    <a:pt x="40" y="25"/>
                  </a:lnTo>
                  <a:lnTo>
                    <a:pt x="41" y="23"/>
                  </a:lnTo>
                  <a:lnTo>
                    <a:pt x="41" y="22"/>
                  </a:lnTo>
                  <a:lnTo>
                    <a:pt x="41" y="20"/>
                  </a:lnTo>
                  <a:lnTo>
                    <a:pt x="40" y="19"/>
                  </a:lnTo>
                  <a:lnTo>
                    <a:pt x="40" y="17"/>
                  </a:lnTo>
                  <a:lnTo>
                    <a:pt x="39" y="16"/>
                  </a:lnTo>
                  <a:lnTo>
                    <a:pt x="38" y="14"/>
                  </a:lnTo>
                  <a:lnTo>
                    <a:pt x="37" y="13"/>
                  </a:lnTo>
                  <a:lnTo>
                    <a:pt x="36" y="12"/>
                  </a:lnTo>
                  <a:lnTo>
                    <a:pt x="34" y="11"/>
                  </a:lnTo>
                  <a:lnTo>
                    <a:pt x="33" y="10"/>
                  </a:lnTo>
                  <a:lnTo>
                    <a:pt x="31" y="10"/>
                  </a:lnTo>
                  <a:lnTo>
                    <a:pt x="29" y="10"/>
                  </a:lnTo>
                  <a:lnTo>
                    <a:pt x="27" y="10"/>
                  </a:lnTo>
                  <a:lnTo>
                    <a:pt x="24" y="11"/>
                  </a:lnTo>
                  <a:lnTo>
                    <a:pt x="22" y="11"/>
                  </a:lnTo>
                  <a:lnTo>
                    <a:pt x="20" y="13"/>
                  </a:lnTo>
                  <a:lnTo>
                    <a:pt x="18" y="13"/>
                  </a:lnTo>
                  <a:lnTo>
                    <a:pt x="16" y="14"/>
                  </a:lnTo>
                  <a:lnTo>
                    <a:pt x="14" y="16"/>
                  </a:lnTo>
                  <a:lnTo>
                    <a:pt x="12" y="18"/>
                  </a:lnTo>
                  <a:lnTo>
                    <a:pt x="11" y="19"/>
                  </a:lnTo>
                  <a:lnTo>
                    <a:pt x="10" y="21"/>
                  </a:lnTo>
                  <a:lnTo>
                    <a:pt x="10" y="23"/>
                  </a:lnTo>
                  <a:lnTo>
                    <a:pt x="9" y="25"/>
                  </a:lnTo>
                  <a:lnTo>
                    <a:pt x="9" y="26"/>
                  </a:lnTo>
                  <a:lnTo>
                    <a:pt x="10" y="27"/>
                  </a:lnTo>
                  <a:lnTo>
                    <a:pt x="10" y="28"/>
                  </a:lnTo>
                  <a:lnTo>
                    <a:pt x="10" y="29"/>
                  </a:lnTo>
                  <a:lnTo>
                    <a:pt x="11" y="31"/>
                  </a:lnTo>
                  <a:lnTo>
                    <a:pt x="12" y="32"/>
                  </a:lnTo>
                  <a:lnTo>
                    <a:pt x="13" y="34"/>
                  </a:lnTo>
                  <a:lnTo>
                    <a:pt x="14" y="34"/>
                  </a:lnTo>
                  <a:lnTo>
                    <a:pt x="15" y="35"/>
                  </a:lnTo>
                  <a:lnTo>
                    <a:pt x="16" y="35"/>
                  </a:lnTo>
                  <a:lnTo>
                    <a:pt x="17" y="35"/>
                  </a:lnTo>
                  <a:lnTo>
                    <a:pt x="18" y="36"/>
                  </a:lnTo>
                  <a:lnTo>
                    <a:pt x="19" y="36"/>
                  </a:lnTo>
                  <a:lnTo>
                    <a:pt x="20" y="36"/>
                  </a:lnTo>
                  <a:lnTo>
                    <a:pt x="21" y="35"/>
                  </a:lnTo>
                  <a:lnTo>
                    <a:pt x="23" y="35"/>
                  </a:lnTo>
                  <a:lnTo>
                    <a:pt x="27" y="44"/>
                  </a:lnTo>
                  <a:lnTo>
                    <a:pt x="25" y="45"/>
                  </a:lnTo>
                  <a:lnTo>
                    <a:pt x="23" y="45"/>
                  </a:lnTo>
                  <a:lnTo>
                    <a:pt x="21" y="45"/>
                  </a:lnTo>
                  <a:lnTo>
                    <a:pt x="19" y="45"/>
                  </a:lnTo>
                  <a:lnTo>
                    <a:pt x="17" y="45"/>
                  </a:lnTo>
                  <a:lnTo>
                    <a:pt x="15" y="45"/>
                  </a:lnTo>
                  <a:lnTo>
                    <a:pt x="13" y="44"/>
                  </a:lnTo>
                  <a:lnTo>
                    <a:pt x="11" y="43"/>
                  </a:lnTo>
                  <a:lnTo>
                    <a:pt x="9" y="42"/>
                  </a:lnTo>
                  <a:lnTo>
                    <a:pt x="7" y="40"/>
                  </a:lnTo>
                  <a:lnTo>
                    <a:pt x="6" y="39"/>
                  </a:lnTo>
                  <a:lnTo>
                    <a:pt x="5" y="37"/>
                  </a:lnTo>
                  <a:lnTo>
                    <a:pt x="4" y="35"/>
                  </a:lnTo>
                  <a:lnTo>
                    <a:pt x="3" y="33"/>
                  </a:lnTo>
                  <a:lnTo>
                    <a:pt x="1" y="31"/>
                  </a:lnTo>
                  <a:lnTo>
                    <a:pt x="1" y="29"/>
                  </a:lnTo>
                  <a:lnTo>
                    <a:pt x="1" y="26"/>
                  </a:lnTo>
                  <a:lnTo>
                    <a:pt x="0" y="25"/>
                  </a:lnTo>
                  <a:lnTo>
                    <a:pt x="0" y="23"/>
                  </a:lnTo>
                  <a:lnTo>
                    <a:pt x="0" y="21"/>
                  </a:lnTo>
                  <a:lnTo>
                    <a:pt x="1" y="20"/>
                  </a:lnTo>
                  <a:lnTo>
                    <a:pt x="1" y="18"/>
                  </a:lnTo>
                  <a:lnTo>
                    <a:pt x="1" y="17"/>
                  </a:lnTo>
                  <a:lnTo>
                    <a:pt x="2" y="15"/>
                  </a:lnTo>
                  <a:lnTo>
                    <a:pt x="3" y="14"/>
                  </a:lnTo>
                  <a:lnTo>
                    <a:pt x="4" y="13"/>
                  </a:lnTo>
                  <a:lnTo>
                    <a:pt x="6" y="11"/>
                  </a:lnTo>
                  <a:lnTo>
                    <a:pt x="7" y="9"/>
                  </a:lnTo>
                  <a:lnTo>
                    <a:pt x="9" y="8"/>
                  </a:lnTo>
                  <a:lnTo>
                    <a:pt x="11" y="6"/>
                  </a:lnTo>
                  <a:lnTo>
                    <a:pt x="13" y="5"/>
                  </a:lnTo>
                  <a:lnTo>
                    <a:pt x="16" y="4"/>
                  </a:lnTo>
                  <a:lnTo>
                    <a:pt x="18" y="2"/>
                  </a:lnTo>
                  <a:lnTo>
                    <a:pt x="21" y="2"/>
                  </a:lnTo>
                  <a:lnTo>
                    <a:pt x="23" y="1"/>
                  </a:lnTo>
                  <a:lnTo>
                    <a:pt x="26" y="1"/>
                  </a:lnTo>
                  <a:lnTo>
                    <a:pt x="28" y="0"/>
                  </a:lnTo>
                  <a:lnTo>
                    <a:pt x="30" y="0"/>
                  </a:lnTo>
                  <a:lnTo>
                    <a:pt x="33" y="1"/>
                  </a:lnTo>
                  <a:lnTo>
                    <a:pt x="35" y="1"/>
                  </a:lnTo>
                  <a:lnTo>
                    <a:pt x="37" y="2"/>
                  </a:lnTo>
                  <a:lnTo>
                    <a:pt x="38" y="2"/>
                  </a:lnTo>
                  <a:lnTo>
                    <a:pt x="39" y="3"/>
                  </a:lnTo>
                  <a:lnTo>
                    <a:pt x="40" y="4"/>
                  </a:lnTo>
                  <a:lnTo>
                    <a:pt x="41" y="5"/>
                  </a:lnTo>
                  <a:lnTo>
                    <a:pt x="43" y="6"/>
                  </a:lnTo>
                  <a:lnTo>
                    <a:pt x="44" y="7"/>
                  </a:lnTo>
                  <a:lnTo>
                    <a:pt x="44" y="8"/>
                  </a:lnTo>
                  <a:lnTo>
                    <a:pt x="46" y="10"/>
                  </a:lnTo>
                  <a:lnTo>
                    <a:pt x="47" y="13"/>
                  </a:lnTo>
                  <a:lnTo>
                    <a:pt x="48" y="14"/>
                  </a:lnTo>
                  <a:lnTo>
                    <a:pt x="49" y="16"/>
                  </a:lnTo>
                  <a:lnTo>
                    <a:pt x="50" y="19"/>
                  </a:lnTo>
                  <a:lnTo>
                    <a:pt x="50" y="20"/>
                  </a:lnTo>
                  <a:lnTo>
                    <a:pt x="50" y="23"/>
                  </a:lnTo>
                  <a:lnTo>
                    <a:pt x="50" y="25"/>
                  </a:lnTo>
                  <a:lnTo>
                    <a:pt x="50" y="28"/>
                  </a:lnTo>
                  <a:lnTo>
                    <a:pt x="48" y="29"/>
                  </a:lnTo>
                  <a:lnTo>
                    <a:pt x="47" y="32"/>
                  </a:lnTo>
                  <a:lnTo>
                    <a:pt x="46" y="34"/>
                  </a:lnTo>
                  <a:lnTo>
                    <a:pt x="44" y="35"/>
                  </a:lnTo>
                  <a:lnTo>
                    <a:pt x="42" y="37"/>
                  </a:lnTo>
                  <a:lnTo>
                    <a:pt x="40" y="37"/>
                  </a:lnTo>
                </a:path>
              </a:pathLst>
            </a:custGeom>
            <a:solidFill>
              <a:srgbClr val="000000"/>
            </a:solidFill>
            <a:ln w="12700" cap="rnd">
              <a:noFill/>
              <a:round/>
              <a:headEnd/>
              <a:tailEnd/>
            </a:ln>
          </p:spPr>
          <p:txBody>
            <a:bodyPr/>
            <a:lstStyle/>
            <a:p>
              <a:endParaRPr lang="en-CA"/>
            </a:p>
          </p:txBody>
        </p:sp>
        <p:sp>
          <p:nvSpPr>
            <p:cNvPr id="144429" name="Freeform 36"/>
            <p:cNvSpPr>
              <a:spLocks/>
            </p:cNvSpPr>
            <p:nvPr/>
          </p:nvSpPr>
          <p:spPr bwMode="auto">
            <a:xfrm>
              <a:off x="5364" y="3807"/>
              <a:ext cx="58" cy="55"/>
            </a:xfrm>
            <a:custGeom>
              <a:avLst/>
              <a:gdLst>
                <a:gd name="T0" fmla="*/ 44 w 58"/>
                <a:gd name="T1" fmla="*/ 0 h 55"/>
                <a:gd name="T2" fmla="*/ 57 w 58"/>
                <a:gd name="T3" fmla="*/ 37 h 55"/>
                <a:gd name="T4" fmla="*/ 49 w 58"/>
                <a:gd name="T5" fmla="*/ 39 h 55"/>
                <a:gd name="T6" fmla="*/ 40 w 58"/>
                <a:gd name="T7" fmla="*/ 13 h 55"/>
                <a:gd name="T8" fmla="*/ 30 w 58"/>
                <a:gd name="T9" fmla="*/ 17 h 55"/>
                <a:gd name="T10" fmla="*/ 39 w 58"/>
                <a:gd name="T11" fmla="*/ 40 h 55"/>
                <a:gd name="T12" fmla="*/ 32 w 58"/>
                <a:gd name="T13" fmla="*/ 43 h 55"/>
                <a:gd name="T14" fmla="*/ 23 w 58"/>
                <a:gd name="T15" fmla="*/ 19 h 55"/>
                <a:gd name="T16" fmla="*/ 12 w 58"/>
                <a:gd name="T17" fmla="*/ 23 h 55"/>
                <a:gd name="T18" fmla="*/ 22 w 58"/>
                <a:gd name="T19" fmla="*/ 51 h 55"/>
                <a:gd name="T20" fmla="*/ 14 w 58"/>
                <a:gd name="T21" fmla="*/ 54 h 55"/>
                <a:gd name="T22" fmla="*/ 0 w 58"/>
                <a:gd name="T23" fmla="*/ 17 h 55"/>
                <a:gd name="T24" fmla="*/ 44 w 58"/>
                <a:gd name="T25" fmla="*/ 0 h 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8"/>
                <a:gd name="T40" fmla="*/ 0 h 55"/>
                <a:gd name="T41" fmla="*/ 58 w 58"/>
                <a:gd name="T42" fmla="*/ 55 h 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8" h="55">
                  <a:moveTo>
                    <a:pt x="44" y="0"/>
                  </a:moveTo>
                  <a:lnTo>
                    <a:pt x="57" y="37"/>
                  </a:lnTo>
                  <a:lnTo>
                    <a:pt x="49" y="39"/>
                  </a:lnTo>
                  <a:lnTo>
                    <a:pt x="40" y="13"/>
                  </a:lnTo>
                  <a:lnTo>
                    <a:pt x="30" y="17"/>
                  </a:lnTo>
                  <a:lnTo>
                    <a:pt x="39" y="40"/>
                  </a:lnTo>
                  <a:lnTo>
                    <a:pt x="32" y="43"/>
                  </a:lnTo>
                  <a:lnTo>
                    <a:pt x="23" y="19"/>
                  </a:lnTo>
                  <a:lnTo>
                    <a:pt x="12" y="23"/>
                  </a:lnTo>
                  <a:lnTo>
                    <a:pt x="22" y="51"/>
                  </a:lnTo>
                  <a:lnTo>
                    <a:pt x="14" y="54"/>
                  </a:lnTo>
                  <a:lnTo>
                    <a:pt x="0" y="17"/>
                  </a:lnTo>
                  <a:lnTo>
                    <a:pt x="44" y="0"/>
                  </a:lnTo>
                </a:path>
              </a:pathLst>
            </a:custGeom>
            <a:solidFill>
              <a:srgbClr val="000000"/>
            </a:solidFill>
            <a:ln w="12700" cap="rnd">
              <a:noFill/>
              <a:round/>
              <a:headEnd/>
              <a:tailEnd/>
            </a:ln>
          </p:spPr>
          <p:txBody>
            <a:bodyPr/>
            <a:lstStyle/>
            <a:p>
              <a:endParaRPr lang="en-CA"/>
            </a:p>
          </p:txBody>
        </p:sp>
        <p:sp>
          <p:nvSpPr>
            <p:cNvPr id="144430" name="Freeform 37"/>
            <p:cNvSpPr>
              <a:spLocks/>
            </p:cNvSpPr>
            <p:nvPr/>
          </p:nvSpPr>
          <p:spPr bwMode="auto">
            <a:xfrm>
              <a:off x="4960" y="4045"/>
              <a:ext cx="55" cy="59"/>
            </a:xfrm>
            <a:custGeom>
              <a:avLst/>
              <a:gdLst>
                <a:gd name="T0" fmla="*/ 43 w 55"/>
                <a:gd name="T1" fmla="*/ 0 h 59"/>
                <a:gd name="T2" fmla="*/ 52 w 55"/>
                <a:gd name="T3" fmla="*/ 25 h 59"/>
                <a:gd name="T4" fmla="*/ 53 w 55"/>
                <a:gd name="T5" fmla="*/ 28 h 59"/>
                <a:gd name="T6" fmla="*/ 54 w 55"/>
                <a:gd name="T7" fmla="*/ 31 h 59"/>
                <a:gd name="T8" fmla="*/ 54 w 55"/>
                <a:gd name="T9" fmla="*/ 33 h 59"/>
                <a:gd name="T10" fmla="*/ 54 w 55"/>
                <a:gd name="T11" fmla="*/ 35 h 59"/>
                <a:gd name="T12" fmla="*/ 53 w 55"/>
                <a:gd name="T13" fmla="*/ 37 h 59"/>
                <a:gd name="T14" fmla="*/ 53 w 55"/>
                <a:gd name="T15" fmla="*/ 39 h 59"/>
                <a:gd name="T16" fmla="*/ 51 w 55"/>
                <a:gd name="T17" fmla="*/ 41 h 59"/>
                <a:gd name="T18" fmla="*/ 51 w 55"/>
                <a:gd name="T19" fmla="*/ 41 h 59"/>
                <a:gd name="T20" fmla="*/ 50 w 55"/>
                <a:gd name="T21" fmla="*/ 42 h 59"/>
                <a:gd name="T22" fmla="*/ 49 w 55"/>
                <a:gd name="T23" fmla="*/ 43 h 59"/>
                <a:gd name="T24" fmla="*/ 47 w 55"/>
                <a:gd name="T25" fmla="*/ 44 h 59"/>
                <a:gd name="T26" fmla="*/ 46 w 55"/>
                <a:gd name="T27" fmla="*/ 45 h 59"/>
                <a:gd name="T28" fmla="*/ 44 w 55"/>
                <a:gd name="T29" fmla="*/ 46 h 59"/>
                <a:gd name="T30" fmla="*/ 43 w 55"/>
                <a:gd name="T31" fmla="*/ 46 h 59"/>
                <a:gd name="T32" fmla="*/ 41 w 55"/>
                <a:gd name="T33" fmla="*/ 46 h 59"/>
                <a:gd name="T34" fmla="*/ 39 w 55"/>
                <a:gd name="T35" fmla="*/ 46 h 59"/>
                <a:gd name="T36" fmla="*/ 38 w 55"/>
                <a:gd name="T37" fmla="*/ 46 h 59"/>
                <a:gd name="T38" fmla="*/ 36 w 55"/>
                <a:gd name="T39" fmla="*/ 45 h 59"/>
                <a:gd name="T40" fmla="*/ 35 w 55"/>
                <a:gd name="T41" fmla="*/ 44 h 59"/>
                <a:gd name="T42" fmla="*/ 34 w 55"/>
                <a:gd name="T43" fmla="*/ 42 h 59"/>
                <a:gd name="T44" fmla="*/ 32 w 55"/>
                <a:gd name="T45" fmla="*/ 41 h 59"/>
                <a:gd name="T46" fmla="*/ 32 w 55"/>
                <a:gd name="T47" fmla="*/ 42 h 59"/>
                <a:gd name="T48" fmla="*/ 32 w 55"/>
                <a:gd name="T49" fmla="*/ 44 h 59"/>
                <a:gd name="T50" fmla="*/ 32 w 55"/>
                <a:gd name="T51" fmla="*/ 45 h 59"/>
                <a:gd name="T52" fmla="*/ 32 w 55"/>
                <a:gd name="T53" fmla="*/ 46 h 59"/>
                <a:gd name="T54" fmla="*/ 31 w 55"/>
                <a:gd name="T55" fmla="*/ 47 h 59"/>
                <a:gd name="T56" fmla="*/ 31 w 55"/>
                <a:gd name="T57" fmla="*/ 48 h 59"/>
                <a:gd name="T58" fmla="*/ 29 w 55"/>
                <a:gd name="T59" fmla="*/ 49 h 59"/>
                <a:gd name="T60" fmla="*/ 29 w 55"/>
                <a:gd name="T61" fmla="*/ 49 h 59"/>
                <a:gd name="T62" fmla="*/ 25 w 55"/>
                <a:gd name="T63" fmla="*/ 51 h 59"/>
                <a:gd name="T64" fmla="*/ 20 w 55"/>
                <a:gd name="T65" fmla="*/ 53 h 59"/>
                <a:gd name="T66" fmla="*/ 18 w 55"/>
                <a:gd name="T67" fmla="*/ 54 h 59"/>
                <a:gd name="T68" fmla="*/ 17 w 55"/>
                <a:gd name="T69" fmla="*/ 55 h 59"/>
                <a:gd name="T70" fmla="*/ 17 w 55"/>
                <a:gd name="T71" fmla="*/ 55 h 59"/>
                <a:gd name="T72" fmla="*/ 17 w 55"/>
                <a:gd name="T73" fmla="*/ 56 h 59"/>
                <a:gd name="T74" fmla="*/ 16 w 55"/>
                <a:gd name="T75" fmla="*/ 56 h 59"/>
                <a:gd name="T76" fmla="*/ 16 w 55"/>
                <a:gd name="T77" fmla="*/ 58 h 59"/>
                <a:gd name="T78" fmla="*/ 15 w 55"/>
                <a:gd name="T79" fmla="*/ 58 h 59"/>
                <a:gd name="T80" fmla="*/ 11 w 55"/>
                <a:gd name="T81" fmla="*/ 46 h 59"/>
                <a:gd name="T82" fmla="*/ 11 w 55"/>
                <a:gd name="T83" fmla="*/ 46 h 59"/>
                <a:gd name="T84" fmla="*/ 12 w 55"/>
                <a:gd name="T85" fmla="*/ 45 h 59"/>
                <a:gd name="T86" fmla="*/ 13 w 55"/>
                <a:gd name="T87" fmla="*/ 44 h 59"/>
                <a:gd name="T88" fmla="*/ 14 w 55"/>
                <a:gd name="T89" fmla="*/ 44 h 59"/>
                <a:gd name="T90" fmla="*/ 15 w 55"/>
                <a:gd name="T91" fmla="*/ 43 h 59"/>
                <a:gd name="T92" fmla="*/ 20 w 55"/>
                <a:gd name="T93" fmla="*/ 41 h 59"/>
                <a:gd name="T94" fmla="*/ 22 w 55"/>
                <a:gd name="T95" fmla="*/ 41 h 59"/>
                <a:gd name="T96" fmla="*/ 23 w 55"/>
                <a:gd name="T97" fmla="*/ 40 h 59"/>
                <a:gd name="T98" fmla="*/ 25 w 55"/>
                <a:gd name="T99" fmla="*/ 39 h 59"/>
                <a:gd name="T100" fmla="*/ 25 w 55"/>
                <a:gd name="T101" fmla="*/ 38 h 59"/>
                <a:gd name="T102" fmla="*/ 25 w 55"/>
                <a:gd name="T103" fmla="*/ 37 h 59"/>
                <a:gd name="T104" fmla="*/ 25 w 55"/>
                <a:gd name="T105" fmla="*/ 35 h 59"/>
                <a:gd name="T106" fmla="*/ 25 w 55"/>
                <a:gd name="T107" fmla="*/ 33 h 59"/>
                <a:gd name="T108" fmla="*/ 25 w 55"/>
                <a:gd name="T109" fmla="*/ 31 h 59"/>
                <a:gd name="T110" fmla="*/ 20 w 55"/>
                <a:gd name="T111" fmla="*/ 20 h 59"/>
                <a:gd name="T112" fmla="*/ 3 w 55"/>
                <a:gd name="T113" fmla="*/ 27 h 59"/>
                <a:gd name="T114" fmla="*/ 0 w 55"/>
                <a:gd name="T115" fmla="*/ 17 h 59"/>
                <a:gd name="T116" fmla="*/ 43 w 55"/>
                <a:gd name="T117" fmla="*/ 0 h 5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5"/>
                <a:gd name="T178" fmla="*/ 0 h 59"/>
                <a:gd name="T179" fmla="*/ 55 w 55"/>
                <a:gd name="T180" fmla="*/ 59 h 5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5" h="59">
                  <a:moveTo>
                    <a:pt x="43" y="0"/>
                  </a:moveTo>
                  <a:lnTo>
                    <a:pt x="52" y="25"/>
                  </a:lnTo>
                  <a:lnTo>
                    <a:pt x="53" y="28"/>
                  </a:lnTo>
                  <a:lnTo>
                    <a:pt x="54" y="31"/>
                  </a:lnTo>
                  <a:lnTo>
                    <a:pt x="54" y="33"/>
                  </a:lnTo>
                  <a:lnTo>
                    <a:pt x="54" y="35"/>
                  </a:lnTo>
                  <a:lnTo>
                    <a:pt x="53" y="37"/>
                  </a:lnTo>
                  <a:lnTo>
                    <a:pt x="53" y="39"/>
                  </a:lnTo>
                  <a:lnTo>
                    <a:pt x="51" y="41"/>
                  </a:lnTo>
                  <a:lnTo>
                    <a:pt x="50" y="42"/>
                  </a:lnTo>
                  <a:lnTo>
                    <a:pt x="49" y="43"/>
                  </a:lnTo>
                  <a:lnTo>
                    <a:pt x="47" y="44"/>
                  </a:lnTo>
                  <a:lnTo>
                    <a:pt x="46" y="45"/>
                  </a:lnTo>
                  <a:lnTo>
                    <a:pt x="44" y="46"/>
                  </a:lnTo>
                  <a:lnTo>
                    <a:pt x="43" y="46"/>
                  </a:lnTo>
                  <a:lnTo>
                    <a:pt x="41" y="46"/>
                  </a:lnTo>
                  <a:lnTo>
                    <a:pt x="39" y="46"/>
                  </a:lnTo>
                  <a:lnTo>
                    <a:pt x="38" y="46"/>
                  </a:lnTo>
                  <a:lnTo>
                    <a:pt x="36" y="45"/>
                  </a:lnTo>
                  <a:lnTo>
                    <a:pt x="35" y="44"/>
                  </a:lnTo>
                  <a:lnTo>
                    <a:pt x="34" y="42"/>
                  </a:lnTo>
                  <a:lnTo>
                    <a:pt x="32" y="41"/>
                  </a:lnTo>
                  <a:lnTo>
                    <a:pt x="32" y="42"/>
                  </a:lnTo>
                  <a:lnTo>
                    <a:pt x="32" y="44"/>
                  </a:lnTo>
                  <a:lnTo>
                    <a:pt x="32" y="45"/>
                  </a:lnTo>
                  <a:lnTo>
                    <a:pt x="32" y="46"/>
                  </a:lnTo>
                  <a:lnTo>
                    <a:pt x="31" y="47"/>
                  </a:lnTo>
                  <a:lnTo>
                    <a:pt x="31" y="48"/>
                  </a:lnTo>
                  <a:lnTo>
                    <a:pt x="29" y="49"/>
                  </a:lnTo>
                  <a:lnTo>
                    <a:pt x="25" y="51"/>
                  </a:lnTo>
                  <a:lnTo>
                    <a:pt x="20" y="53"/>
                  </a:lnTo>
                  <a:lnTo>
                    <a:pt x="18" y="54"/>
                  </a:lnTo>
                  <a:lnTo>
                    <a:pt x="17" y="55"/>
                  </a:lnTo>
                  <a:lnTo>
                    <a:pt x="17" y="56"/>
                  </a:lnTo>
                  <a:lnTo>
                    <a:pt x="16" y="56"/>
                  </a:lnTo>
                  <a:lnTo>
                    <a:pt x="16" y="58"/>
                  </a:lnTo>
                  <a:lnTo>
                    <a:pt x="15" y="58"/>
                  </a:lnTo>
                  <a:lnTo>
                    <a:pt x="11" y="46"/>
                  </a:lnTo>
                  <a:lnTo>
                    <a:pt x="12" y="45"/>
                  </a:lnTo>
                  <a:lnTo>
                    <a:pt x="13" y="44"/>
                  </a:lnTo>
                  <a:lnTo>
                    <a:pt x="14" y="44"/>
                  </a:lnTo>
                  <a:lnTo>
                    <a:pt x="15" y="43"/>
                  </a:lnTo>
                  <a:lnTo>
                    <a:pt x="20" y="41"/>
                  </a:lnTo>
                  <a:lnTo>
                    <a:pt x="22" y="41"/>
                  </a:lnTo>
                  <a:lnTo>
                    <a:pt x="23" y="40"/>
                  </a:lnTo>
                  <a:lnTo>
                    <a:pt x="25" y="39"/>
                  </a:lnTo>
                  <a:lnTo>
                    <a:pt x="25" y="38"/>
                  </a:lnTo>
                  <a:lnTo>
                    <a:pt x="25" y="37"/>
                  </a:lnTo>
                  <a:lnTo>
                    <a:pt x="25" y="35"/>
                  </a:lnTo>
                  <a:lnTo>
                    <a:pt x="25" y="33"/>
                  </a:lnTo>
                  <a:lnTo>
                    <a:pt x="25" y="31"/>
                  </a:lnTo>
                  <a:lnTo>
                    <a:pt x="20" y="20"/>
                  </a:lnTo>
                  <a:lnTo>
                    <a:pt x="3" y="27"/>
                  </a:lnTo>
                  <a:lnTo>
                    <a:pt x="0" y="17"/>
                  </a:lnTo>
                  <a:lnTo>
                    <a:pt x="43" y="0"/>
                  </a:lnTo>
                </a:path>
              </a:pathLst>
            </a:custGeom>
            <a:solidFill>
              <a:srgbClr val="000000"/>
            </a:solidFill>
            <a:ln w="12700" cap="rnd">
              <a:noFill/>
              <a:round/>
              <a:headEnd/>
              <a:tailEnd/>
            </a:ln>
          </p:spPr>
          <p:txBody>
            <a:bodyPr/>
            <a:lstStyle/>
            <a:p>
              <a:endParaRPr lang="en-CA"/>
            </a:p>
          </p:txBody>
        </p:sp>
        <p:sp>
          <p:nvSpPr>
            <p:cNvPr id="144431" name="Freeform 38"/>
            <p:cNvSpPr>
              <a:spLocks/>
            </p:cNvSpPr>
            <p:nvPr/>
          </p:nvSpPr>
          <p:spPr bwMode="auto">
            <a:xfrm>
              <a:off x="4990" y="4059"/>
              <a:ext cx="18" cy="23"/>
            </a:xfrm>
            <a:custGeom>
              <a:avLst/>
              <a:gdLst>
                <a:gd name="T0" fmla="*/ 11 w 18"/>
                <a:gd name="T1" fmla="*/ 0 h 23"/>
                <a:gd name="T2" fmla="*/ 16 w 18"/>
                <a:gd name="T3" fmla="*/ 12 h 23"/>
                <a:gd name="T4" fmla="*/ 16 w 18"/>
                <a:gd name="T5" fmla="*/ 14 h 23"/>
                <a:gd name="T6" fmla="*/ 17 w 18"/>
                <a:gd name="T7" fmla="*/ 15 h 23"/>
                <a:gd name="T8" fmla="*/ 17 w 18"/>
                <a:gd name="T9" fmla="*/ 16 h 23"/>
                <a:gd name="T10" fmla="*/ 17 w 18"/>
                <a:gd name="T11" fmla="*/ 17 h 23"/>
                <a:gd name="T12" fmla="*/ 16 w 18"/>
                <a:gd name="T13" fmla="*/ 18 h 23"/>
                <a:gd name="T14" fmla="*/ 16 w 18"/>
                <a:gd name="T15" fmla="*/ 18 h 23"/>
                <a:gd name="T16" fmla="*/ 16 w 18"/>
                <a:gd name="T17" fmla="*/ 20 h 23"/>
                <a:gd name="T18" fmla="*/ 15 w 18"/>
                <a:gd name="T19" fmla="*/ 20 h 23"/>
                <a:gd name="T20" fmla="*/ 14 w 18"/>
                <a:gd name="T21" fmla="*/ 21 h 23"/>
                <a:gd name="T22" fmla="*/ 14 w 18"/>
                <a:gd name="T23" fmla="*/ 21 h 23"/>
                <a:gd name="T24" fmla="*/ 13 w 18"/>
                <a:gd name="T25" fmla="*/ 21 h 23"/>
                <a:gd name="T26" fmla="*/ 11 w 18"/>
                <a:gd name="T27" fmla="*/ 22 h 23"/>
                <a:gd name="T28" fmla="*/ 10 w 18"/>
                <a:gd name="T29" fmla="*/ 22 h 23"/>
                <a:gd name="T30" fmla="*/ 9 w 18"/>
                <a:gd name="T31" fmla="*/ 22 h 23"/>
                <a:gd name="T32" fmla="*/ 8 w 18"/>
                <a:gd name="T33" fmla="*/ 21 h 23"/>
                <a:gd name="T34" fmla="*/ 7 w 18"/>
                <a:gd name="T35" fmla="*/ 21 h 23"/>
                <a:gd name="T36" fmla="*/ 6 w 18"/>
                <a:gd name="T37" fmla="*/ 20 h 23"/>
                <a:gd name="T38" fmla="*/ 5 w 18"/>
                <a:gd name="T39" fmla="*/ 19 h 23"/>
                <a:gd name="T40" fmla="*/ 5 w 18"/>
                <a:gd name="T41" fmla="*/ 18 h 23"/>
                <a:gd name="T42" fmla="*/ 4 w 18"/>
                <a:gd name="T43" fmla="*/ 16 h 23"/>
                <a:gd name="T44" fmla="*/ 0 w 18"/>
                <a:gd name="T45" fmla="*/ 4 h 23"/>
                <a:gd name="T46" fmla="*/ 11 w 18"/>
                <a:gd name="T47" fmla="*/ 0 h 2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8"/>
                <a:gd name="T73" fmla="*/ 0 h 23"/>
                <a:gd name="T74" fmla="*/ 18 w 18"/>
                <a:gd name="T75" fmla="*/ 23 h 2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8" h="23">
                  <a:moveTo>
                    <a:pt x="11" y="0"/>
                  </a:moveTo>
                  <a:lnTo>
                    <a:pt x="16" y="12"/>
                  </a:lnTo>
                  <a:lnTo>
                    <a:pt x="16" y="14"/>
                  </a:lnTo>
                  <a:lnTo>
                    <a:pt x="17" y="15"/>
                  </a:lnTo>
                  <a:lnTo>
                    <a:pt x="17" y="16"/>
                  </a:lnTo>
                  <a:lnTo>
                    <a:pt x="17" y="17"/>
                  </a:lnTo>
                  <a:lnTo>
                    <a:pt x="16" y="18"/>
                  </a:lnTo>
                  <a:lnTo>
                    <a:pt x="16" y="20"/>
                  </a:lnTo>
                  <a:lnTo>
                    <a:pt x="15" y="20"/>
                  </a:lnTo>
                  <a:lnTo>
                    <a:pt x="14" y="21"/>
                  </a:lnTo>
                  <a:lnTo>
                    <a:pt x="13" y="21"/>
                  </a:lnTo>
                  <a:lnTo>
                    <a:pt x="11" y="22"/>
                  </a:lnTo>
                  <a:lnTo>
                    <a:pt x="10" y="22"/>
                  </a:lnTo>
                  <a:lnTo>
                    <a:pt x="9" y="22"/>
                  </a:lnTo>
                  <a:lnTo>
                    <a:pt x="8" y="21"/>
                  </a:lnTo>
                  <a:lnTo>
                    <a:pt x="7" y="21"/>
                  </a:lnTo>
                  <a:lnTo>
                    <a:pt x="6" y="20"/>
                  </a:lnTo>
                  <a:lnTo>
                    <a:pt x="5" y="19"/>
                  </a:lnTo>
                  <a:lnTo>
                    <a:pt x="5" y="18"/>
                  </a:lnTo>
                  <a:lnTo>
                    <a:pt x="4" y="16"/>
                  </a:lnTo>
                  <a:lnTo>
                    <a:pt x="0" y="4"/>
                  </a:lnTo>
                  <a:lnTo>
                    <a:pt x="11" y="0"/>
                  </a:lnTo>
                </a:path>
              </a:pathLst>
            </a:custGeom>
            <a:solidFill>
              <a:srgbClr val="FFFFFF"/>
            </a:solidFill>
            <a:ln w="12700" cap="rnd">
              <a:noFill/>
              <a:round/>
              <a:headEnd/>
              <a:tailEnd/>
            </a:ln>
          </p:spPr>
          <p:txBody>
            <a:bodyPr/>
            <a:lstStyle/>
            <a:p>
              <a:endParaRPr lang="en-CA"/>
            </a:p>
          </p:txBody>
        </p:sp>
        <p:sp>
          <p:nvSpPr>
            <p:cNvPr id="144432" name="Freeform 39"/>
            <p:cNvSpPr>
              <a:spLocks/>
            </p:cNvSpPr>
            <p:nvPr/>
          </p:nvSpPr>
          <p:spPr bwMode="auto">
            <a:xfrm>
              <a:off x="4976" y="4094"/>
              <a:ext cx="48" cy="30"/>
            </a:xfrm>
            <a:custGeom>
              <a:avLst/>
              <a:gdLst>
                <a:gd name="T0" fmla="*/ 42 w 48"/>
                <a:gd name="T1" fmla="*/ 0 h 30"/>
                <a:gd name="T2" fmla="*/ 47 w 48"/>
                <a:gd name="T3" fmla="*/ 9 h 30"/>
                <a:gd name="T4" fmla="*/ 5 w 48"/>
                <a:gd name="T5" fmla="*/ 29 h 30"/>
                <a:gd name="T6" fmla="*/ 0 w 48"/>
                <a:gd name="T7" fmla="*/ 20 h 30"/>
                <a:gd name="T8" fmla="*/ 42 w 48"/>
                <a:gd name="T9" fmla="*/ 0 h 30"/>
                <a:gd name="T10" fmla="*/ 0 60000 65536"/>
                <a:gd name="T11" fmla="*/ 0 60000 65536"/>
                <a:gd name="T12" fmla="*/ 0 60000 65536"/>
                <a:gd name="T13" fmla="*/ 0 60000 65536"/>
                <a:gd name="T14" fmla="*/ 0 60000 65536"/>
                <a:gd name="T15" fmla="*/ 0 w 48"/>
                <a:gd name="T16" fmla="*/ 0 h 30"/>
                <a:gd name="T17" fmla="*/ 48 w 48"/>
                <a:gd name="T18" fmla="*/ 30 h 30"/>
              </a:gdLst>
              <a:ahLst/>
              <a:cxnLst>
                <a:cxn ang="T10">
                  <a:pos x="T0" y="T1"/>
                </a:cxn>
                <a:cxn ang="T11">
                  <a:pos x="T2" y="T3"/>
                </a:cxn>
                <a:cxn ang="T12">
                  <a:pos x="T4" y="T5"/>
                </a:cxn>
                <a:cxn ang="T13">
                  <a:pos x="T6" y="T7"/>
                </a:cxn>
                <a:cxn ang="T14">
                  <a:pos x="T8" y="T9"/>
                </a:cxn>
              </a:cxnLst>
              <a:rect l="T15" t="T16" r="T17" b="T18"/>
              <a:pathLst>
                <a:path w="48" h="30">
                  <a:moveTo>
                    <a:pt x="42" y="0"/>
                  </a:moveTo>
                  <a:lnTo>
                    <a:pt x="47" y="9"/>
                  </a:lnTo>
                  <a:lnTo>
                    <a:pt x="5" y="29"/>
                  </a:lnTo>
                  <a:lnTo>
                    <a:pt x="0" y="20"/>
                  </a:lnTo>
                  <a:lnTo>
                    <a:pt x="42" y="0"/>
                  </a:lnTo>
                </a:path>
              </a:pathLst>
            </a:custGeom>
            <a:solidFill>
              <a:srgbClr val="000000"/>
            </a:solidFill>
            <a:ln w="12700" cap="rnd">
              <a:noFill/>
              <a:round/>
              <a:headEnd/>
              <a:tailEnd/>
            </a:ln>
          </p:spPr>
          <p:txBody>
            <a:bodyPr/>
            <a:lstStyle/>
            <a:p>
              <a:endParaRPr lang="en-CA"/>
            </a:p>
          </p:txBody>
        </p:sp>
        <p:sp>
          <p:nvSpPr>
            <p:cNvPr id="144433" name="Freeform 40"/>
            <p:cNvSpPr>
              <a:spLocks/>
            </p:cNvSpPr>
            <p:nvPr/>
          </p:nvSpPr>
          <p:spPr bwMode="auto">
            <a:xfrm>
              <a:off x="4997" y="4106"/>
              <a:ext cx="52" cy="46"/>
            </a:xfrm>
            <a:custGeom>
              <a:avLst/>
              <a:gdLst>
                <a:gd name="T0" fmla="*/ 31 w 52"/>
                <a:gd name="T1" fmla="*/ 0 h 46"/>
                <a:gd name="T2" fmla="*/ 51 w 52"/>
                <a:gd name="T3" fmla="*/ 30 h 46"/>
                <a:gd name="T4" fmla="*/ 44 w 52"/>
                <a:gd name="T5" fmla="*/ 35 h 46"/>
                <a:gd name="T6" fmla="*/ 37 w 52"/>
                <a:gd name="T7" fmla="*/ 24 h 46"/>
                <a:gd name="T8" fmla="*/ 5 w 52"/>
                <a:gd name="T9" fmla="*/ 45 h 46"/>
                <a:gd name="T10" fmla="*/ 0 w 52"/>
                <a:gd name="T11" fmla="*/ 38 h 46"/>
                <a:gd name="T12" fmla="*/ 32 w 52"/>
                <a:gd name="T13" fmla="*/ 16 h 46"/>
                <a:gd name="T14" fmla="*/ 24 w 52"/>
                <a:gd name="T15" fmla="*/ 5 h 46"/>
                <a:gd name="T16" fmla="*/ 31 w 52"/>
                <a:gd name="T17" fmla="*/ 0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
                <a:gd name="T28" fmla="*/ 0 h 46"/>
                <a:gd name="T29" fmla="*/ 52 w 52"/>
                <a:gd name="T30" fmla="*/ 46 h 4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 h="46">
                  <a:moveTo>
                    <a:pt x="31" y="0"/>
                  </a:moveTo>
                  <a:lnTo>
                    <a:pt x="51" y="30"/>
                  </a:lnTo>
                  <a:lnTo>
                    <a:pt x="44" y="35"/>
                  </a:lnTo>
                  <a:lnTo>
                    <a:pt x="37" y="24"/>
                  </a:lnTo>
                  <a:lnTo>
                    <a:pt x="5" y="45"/>
                  </a:lnTo>
                  <a:lnTo>
                    <a:pt x="0" y="38"/>
                  </a:lnTo>
                  <a:lnTo>
                    <a:pt x="32" y="16"/>
                  </a:lnTo>
                  <a:lnTo>
                    <a:pt x="24" y="5"/>
                  </a:lnTo>
                  <a:lnTo>
                    <a:pt x="31" y="0"/>
                  </a:lnTo>
                </a:path>
              </a:pathLst>
            </a:custGeom>
            <a:solidFill>
              <a:srgbClr val="000000"/>
            </a:solidFill>
            <a:ln w="12700" cap="rnd">
              <a:noFill/>
              <a:round/>
              <a:headEnd/>
              <a:tailEnd/>
            </a:ln>
          </p:spPr>
          <p:txBody>
            <a:bodyPr/>
            <a:lstStyle/>
            <a:p>
              <a:endParaRPr lang="en-CA"/>
            </a:p>
          </p:txBody>
        </p:sp>
        <p:sp>
          <p:nvSpPr>
            <p:cNvPr id="144434" name="Freeform 41"/>
            <p:cNvSpPr>
              <a:spLocks/>
            </p:cNvSpPr>
            <p:nvPr/>
          </p:nvSpPr>
          <p:spPr bwMode="auto">
            <a:xfrm>
              <a:off x="5019" y="4146"/>
              <a:ext cx="44" cy="39"/>
            </a:xfrm>
            <a:custGeom>
              <a:avLst/>
              <a:gdLst>
                <a:gd name="T0" fmla="*/ 36 w 44"/>
                <a:gd name="T1" fmla="*/ 0 h 39"/>
                <a:gd name="T2" fmla="*/ 43 w 44"/>
                <a:gd name="T3" fmla="*/ 8 h 39"/>
                <a:gd name="T4" fmla="*/ 8 w 44"/>
                <a:gd name="T5" fmla="*/ 38 h 39"/>
                <a:gd name="T6" fmla="*/ 0 w 44"/>
                <a:gd name="T7" fmla="*/ 30 h 39"/>
                <a:gd name="T8" fmla="*/ 36 w 44"/>
                <a:gd name="T9" fmla="*/ 0 h 39"/>
                <a:gd name="T10" fmla="*/ 0 60000 65536"/>
                <a:gd name="T11" fmla="*/ 0 60000 65536"/>
                <a:gd name="T12" fmla="*/ 0 60000 65536"/>
                <a:gd name="T13" fmla="*/ 0 60000 65536"/>
                <a:gd name="T14" fmla="*/ 0 60000 65536"/>
                <a:gd name="T15" fmla="*/ 0 w 44"/>
                <a:gd name="T16" fmla="*/ 0 h 39"/>
                <a:gd name="T17" fmla="*/ 44 w 44"/>
                <a:gd name="T18" fmla="*/ 39 h 39"/>
              </a:gdLst>
              <a:ahLst/>
              <a:cxnLst>
                <a:cxn ang="T10">
                  <a:pos x="T0" y="T1"/>
                </a:cxn>
                <a:cxn ang="T11">
                  <a:pos x="T2" y="T3"/>
                </a:cxn>
                <a:cxn ang="T12">
                  <a:pos x="T4" y="T5"/>
                </a:cxn>
                <a:cxn ang="T13">
                  <a:pos x="T6" y="T7"/>
                </a:cxn>
                <a:cxn ang="T14">
                  <a:pos x="T8" y="T9"/>
                </a:cxn>
              </a:cxnLst>
              <a:rect l="T15" t="T16" r="T17" b="T18"/>
              <a:pathLst>
                <a:path w="44" h="39">
                  <a:moveTo>
                    <a:pt x="36" y="0"/>
                  </a:moveTo>
                  <a:lnTo>
                    <a:pt x="43" y="8"/>
                  </a:lnTo>
                  <a:lnTo>
                    <a:pt x="8" y="38"/>
                  </a:lnTo>
                  <a:lnTo>
                    <a:pt x="0" y="30"/>
                  </a:lnTo>
                  <a:lnTo>
                    <a:pt x="36" y="0"/>
                  </a:lnTo>
                </a:path>
              </a:pathLst>
            </a:custGeom>
            <a:solidFill>
              <a:srgbClr val="000000"/>
            </a:solidFill>
            <a:ln w="12700" cap="rnd">
              <a:noFill/>
              <a:round/>
              <a:headEnd/>
              <a:tailEnd/>
            </a:ln>
          </p:spPr>
          <p:txBody>
            <a:bodyPr/>
            <a:lstStyle/>
            <a:p>
              <a:endParaRPr lang="en-CA"/>
            </a:p>
          </p:txBody>
        </p:sp>
        <p:sp>
          <p:nvSpPr>
            <p:cNvPr id="144435" name="Freeform 42"/>
            <p:cNvSpPr>
              <a:spLocks/>
            </p:cNvSpPr>
            <p:nvPr/>
          </p:nvSpPr>
          <p:spPr bwMode="auto">
            <a:xfrm>
              <a:off x="5046" y="4163"/>
              <a:ext cx="50" cy="53"/>
            </a:xfrm>
            <a:custGeom>
              <a:avLst/>
              <a:gdLst>
                <a:gd name="T0" fmla="*/ 38 w 50"/>
                <a:gd name="T1" fmla="*/ 23 h 53"/>
                <a:gd name="T2" fmla="*/ 39 w 50"/>
                <a:gd name="T3" fmla="*/ 20 h 53"/>
                <a:gd name="T4" fmla="*/ 38 w 50"/>
                <a:gd name="T5" fmla="*/ 16 h 53"/>
                <a:gd name="T6" fmla="*/ 35 w 50"/>
                <a:gd name="T7" fmla="*/ 12 h 53"/>
                <a:gd name="T8" fmla="*/ 32 w 50"/>
                <a:gd name="T9" fmla="*/ 10 h 53"/>
                <a:gd name="T10" fmla="*/ 27 w 50"/>
                <a:gd name="T11" fmla="*/ 9 h 53"/>
                <a:gd name="T12" fmla="*/ 25 w 50"/>
                <a:gd name="T13" fmla="*/ 11 h 53"/>
                <a:gd name="T14" fmla="*/ 24 w 50"/>
                <a:gd name="T15" fmla="*/ 13 h 53"/>
                <a:gd name="T16" fmla="*/ 24 w 50"/>
                <a:gd name="T17" fmla="*/ 16 h 53"/>
                <a:gd name="T18" fmla="*/ 31 w 50"/>
                <a:gd name="T19" fmla="*/ 26 h 53"/>
                <a:gd name="T20" fmla="*/ 36 w 50"/>
                <a:gd name="T21" fmla="*/ 34 h 53"/>
                <a:gd name="T22" fmla="*/ 37 w 50"/>
                <a:gd name="T23" fmla="*/ 39 h 53"/>
                <a:gd name="T24" fmla="*/ 36 w 50"/>
                <a:gd name="T25" fmla="*/ 45 h 53"/>
                <a:gd name="T26" fmla="*/ 32 w 50"/>
                <a:gd name="T27" fmla="*/ 49 h 53"/>
                <a:gd name="T28" fmla="*/ 27 w 50"/>
                <a:gd name="T29" fmla="*/ 52 h 53"/>
                <a:gd name="T30" fmla="*/ 19 w 50"/>
                <a:gd name="T31" fmla="*/ 51 h 53"/>
                <a:gd name="T32" fmla="*/ 14 w 50"/>
                <a:gd name="T33" fmla="*/ 48 h 53"/>
                <a:gd name="T34" fmla="*/ 8 w 50"/>
                <a:gd name="T35" fmla="*/ 44 h 53"/>
                <a:gd name="T36" fmla="*/ 4 w 50"/>
                <a:gd name="T37" fmla="*/ 39 h 53"/>
                <a:gd name="T38" fmla="*/ 1 w 50"/>
                <a:gd name="T39" fmla="*/ 34 h 53"/>
                <a:gd name="T40" fmla="*/ 0 w 50"/>
                <a:gd name="T41" fmla="*/ 30 h 53"/>
                <a:gd name="T42" fmla="*/ 1 w 50"/>
                <a:gd name="T43" fmla="*/ 23 h 53"/>
                <a:gd name="T44" fmla="*/ 4 w 50"/>
                <a:gd name="T45" fmla="*/ 19 h 53"/>
                <a:gd name="T46" fmla="*/ 10 w 50"/>
                <a:gd name="T47" fmla="*/ 28 h 53"/>
                <a:gd name="T48" fmla="*/ 10 w 50"/>
                <a:gd name="T49" fmla="*/ 33 h 53"/>
                <a:gd name="T50" fmla="*/ 14 w 50"/>
                <a:gd name="T51" fmla="*/ 39 h 53"/>
                <a:gd name="T52" fmla="*/ 19 w 50"/>
                <a:gd name="T53" fmla="*/ 42 h 53"/>
                <a:gd name="T54" fmla="*/ 22 w 50"/>
                <a:gd name="T55" fmla="*/ 43 h 53"/>
                <a:gd name="T56" fmla="*/ 25 w 50"/>
                <a:gd name="T57" fmla="*/ 42 h 53"/>
                <a:gd name="T58" fmla="*/ 27 w 50"/>
                <a:gd name="T59" fmla="*/ 39 h 53"/>
                <a:gd name="T60" fmla="*/ 25 w 50"/>
                <a:gd name="T61" fmla="*/ 33 h 53"/>
                <a:gd name="T62" fmla="*/ 18 w 50"/>
                <a:gd name="T63" fmla="*/ 24 h 53"/>
                <a:gd name="T64" fmla="*/ 14 w 50"/>
                <a:gd name="T65" fmla="*/ 16 h 53"/>
                <a:gd name="T66" fmla="*/ 14 w 50"/>
                <a:gd name="T67" fmla="*/ 10 h 53"/>
                <a:gd name="T68" fmla="*/ 16 w 50"/>
                <a:gd name="T69" fmla="*/ 5 h 53"/>
                <a:gd name="T70" fmla="*/ 19 w 50"/>
                <a:gd name="T71" fmla="*/ 2 h 53"/>
                <a:gd name="T72" fmla="*/ 23 w 50"/>
                <a:gd name="T73" fmla="*/ 0 h 53"/>
                <a:gd name="T74" fmla="*/ 31 w 50"/>
                <a:gd name="T75" fmla="*/ 1 h 53"/>
                <a:gd name="T76" fmla="*/ 35 w 50"/>
                <a:gd name="T77" fmla="*/ 2 h 53"/>
                <a:gd name="T78" fmla="*/ 40 w 50"/>
                <a:gd name="T79" fmla="*/ 7 h 53"/>
                <a:gd name="T80" fmla="*/ 44 w 50"/>
                <a:gd name="T81" fmla="*/ 11 h 53"/>
                <a:gd name="T82" fmla="*/ 47 w 50"/>
                <a:gd name="T83" fmla="*/ 15 h 53"/>
                <a:gd name="T84" fmla="*/ 48 w 50"/>
                <a:gd name="T85" fmla="*/ 20 h 53"/>
                <a:gd name="T86" fmla="*/ 48 w 50"/>
                <a:gd name="T87" fmla="*/ 25 h 53"/>
                <a:gd name="T88" fmla="*/ 47 w 50"/>
                <a:gd name="T89" fmla="*/ 29 h 5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50"/>
                <a:gd name="T136" fmla="*/ 0 h 53"/>
                <a:gd name="T137" fmla="*/ 50 w 50"/>
                <a:gd name="T138" fmla="*/ 53 h 5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50" h="53">
                  <a:moveTo>
                    <a:pt x="45" y="31"/>
                  </a:moveTo>
                  <a:lnTo>
                    <a:pt x="38" y="25"/>
                  </a:lnTo>
                  <a:lnTo>
                    <a:pt x="38" y="23"/>
                  </a:lnTo>
                  <a:lnTo>
                    <a:pt x="39" y="22"/>
                  </a:lnTo>
                  <a:lnTo>
                    <a:pt x="39" y="21"/>
                  </a:lnTo>
                  <a:lnTo>
                    <a:pt x="39" y="20"/>
                  </a:lnTo>
                  <a:lnTo>
                    <a:pt x="39" y="19"/>
                  </a:lnTo>
                  <a:lnTo>
                    <a:pt x="39" y="17"/>
                  </a:lnTo>
                  <a:lnTo>
                    <a:pt x="38" y="16"/>
                  </a:lnTo>
                  <a:lnTo>
                    <a:pt x="37" y="15"/>
                  </a:lnTo>
                  <a:lnTo>
                    <a:pt x="36" y="13"/>
                  </a:lnTo>
                  <a:lnTo>
                    <a:pt x="35" y="12"/>
                  </a:lnTo>
                  <a:lnTo>
                    <a:pt x="34" y="12"/>
                  </a:lnTo>
                  <a:lnTo>
                    <a:pt x="33" y="11"/>
                  </a:lnTo>
                  <a:lnTo>
                    <a:pt x="32" y="10"/>
                  </a:lnTo>
                  <a:lnTo>
                    <a:pt x="30" y="9"/>
                  </a:lnTo>
                  <a:lnTo>
                    <a:pt x="29" y="9"/>
                  </a:lnTo>
                  <a:lnTo>
                    <a:pt x="27" y="9"/>
                  </a:lnTo>
                  <a:lnTo>
                    <a:pt x="26" y="10"/>
                  </a:lnTo>
                  <a:lnTo>
                    <a:pt x="25" y="11"/>
                  </a:lnTo>
                  <a:lnTo>
                    <a:pt x="24" y="11"/>
                  </a:lnTo>
                  <a:lnTo>
                    <a:pt x="24" y="12"/>
                  </a:lnTo>
                  <a:lnTo>
                    <a:pt x="24" y="13"/>
                  </a:lnTo>
                  <a:lnTo>
                    <a:pt x="23" y="13"/>
                  </a:lnTo>
                  <a:lnTo>
                    <a:pt x="24" y="15"/>
                  </a:lnTo>
                  <a:lnTo>
                    <a:pt x="24" y="16"/>
                  </a:lnTo>
                  <a:lnTo>
                    <a:pt x="26" y="19"/>
                  </a:lnTo>
                  <a:lnTo>
                    <a:pt x="28" y="22"/>
                  </a:lnTo>
                  <a:lnTo>
                    <a:pt x="31" y="26"/>
                  </a:lnTo>
                  <a:lnTo>
                    <a:pt x="34" y="30"/>
                  </a:lnTo>
                  <a:lnTo>
                    <a:pt x="35" y="32"/>
                  </a:lnTo>
                  <a:lnTo>
                    <a:pt x="36" y="34"/>
                  </a:lnTo>
                  <a:lnTo>
                    <a:pt x="36" y="36"/>
                  </a:lnTo>
                  <a:lnTo>
                    <a:pt x="37" y="37"/>
                  </a:lnTo>
                  <a:lnTo>
                    <a:pt x="37" y="39"/>
                  </a:lnTo>
                  <a:lnTo>
                    <a:pt x="37" y="41"/>
                  </a:lnTo>
                  <a:lnTo>
                    <a:pt x="36" y="43"/>
                  </a:lnTo>
                  <a:lnTo>
                    <a:pt x="36" y="45"/>
                  </a:lnTo>
                  <a:lnTo>
                    <a:pt x="34" y="47"/>
                  </a:lnTo>
                  <a:lnTo>
                    <a:pt x="33" y="48"/>
                  </a:lnTo>
                  <a:lnTo>
                    <a:pt x="32" y="49"/>
                  </a:lnTo>
                  <a:lnTo>
                    <a:pt x="31" y="50"/>
                  </a:lnTo>
                  <a:lnTo>
                    <a:pt x="29" y="51"/>
                  </a:lnTo>
                  <a:lnTo>
                    <a:pt x="27" y="52"/>
                  </a:lnTo>
                  <a:lnTo>
                    <a:pt x="24" y="52"/>
                  </a:lnTo>
                  <a:lnTo>
                    <a:pt x="21" y="52"/>
                  </a:lnTo>
                  <a:lnTo>
                    <a:pt x="19" y="51"/>
                  </a:lnTo>
                  <a:lnTo>
                    <a:pt x="17" y="50"/>
                  </a:lnTo>
                  <a:lnTo>
                    <a:pt x="15" y="50"/>
                  </a:lnTo>
                  <a:lnTo>
                    <a:pt x="14" y="48"/>
                  </a:lnTo>
                  <a:lnTo>
                    <a:pt x="13" y="47"/>
                  </a:lnTo>
                  <a:lnTo>
                    <a:pt x="10" y="46"/>
                  </a:lnTo>
                  <a:lnTo>
                    <a:pt x="8" y="44"/>
                  </a:lnTo>
                  <a:lnTo>
                    <a:pt x="7" y="42"/>
                  </a:lnTo>
                  <a:lnTo>
                    <a:pt x="5" y="41"/>
                  </a:lnTo>
                  <a:lnTo>
                    <a:pt x="4" y="39"/>
                  </a:lnTo>
                  <a:lnTo>
                    <a:pt x="3" y="38"/>
                  </a:lnTo>
                  <a:lnTo>
                    <a:pt x="2" y="36"/>
                  </a:lnTo>
                  <a:lnTo>
                    <a:pt x="1" y="34"/>
                  </a:lnTo>
                  <a:lnTo>
                    <a:pt x="1" y="33"/>
                  </a:lnTo>
                  <a:lnTo>
                    <a:pt x="0" y="31"/>
                  </a:lnTo>
                  <a:lnTo>
                    <a:pt x="0" y="30"/>
                  </a:lnTo>
                  <a:lnTo>
                    <a:pt x="0" y="28"/>
                  </a:lnTo>
                  <a:lnTo>
                    <a:pt x="0" y="26"/>
                  </a:lnTo>
                  <a:lnTo>
                    <a:pt x="1" y="23"/>
                  </a:lnTo>
                  <a:lnTo>
                    <a:pt x="1" y="22"/>
                  </a:lnTo>
                  <a:lnTo>
                    <a:pt x="3" y="20"/>
                  </a:lnTo>
                  <a:lnTo>
                    <a:pt x="4" y="19"/>
                  </a:lnTo>
                  <a:lnTo>
                    <a:pt x="11" y="25"/>
                  </a:lnTo>
                  <a:lnTo>
                    <a:pt x="11" y="27"/>
                  </a:lnTo>
                  <a:lnTo>
                    <a:pt x="10" y="28"/>
                  </a:lnTo>
                  <a:lnTo>
                    <a:pt x="10" y="30"/>
                  </a:lnTo>
                  <a:lnTo>
                    <a:pt x="10" y="31"/>
                  </a:lnTo>
                  <a:lnTo>
                    <a:pt x="10" y="33"/>
                  </a:lnTo>
                  <a:lnTo>
                    <a:pt x="11" y="35"/>
                  </a:lnTo>
                  <a:lnTo>
                    <a:pt x="13" y="37"/>
                  </a:lnTo>
                  <a:lnTo>
                    <a:pt x="14" y="39"/>
                  </a:lnTo>
                  <a:lnTo>
                    <a:pt x="16" y="40"/>
                  </a:lnTo>
                  <a:lnTo>
                    <a:pt x="18" y="42"/>
                  </a:lnTo>
                  <a:lnTo>
                    <a:pt x="19" y="42"/>
                  </a:lnTo>
                  <a:lnTo>
                    <a:pt x="20" y="42"/>
                  </a:lnTo>
                  <a:lnTo>
                    <a:pt x="21" y="43"/>
                  </a:lnTo>
                  <a:lnTo>
                    <a:pt x="22" y="43"/>
                  </a:lnTo>
                  <a:lnTo>
                    <a:pt x="23" y="42"/>
                  </a:lnTo>
                  <a:lnTo>
                    <a:pt x="24" y="42"/>
                  </a:lnTo>
                  <a:lnTo>
                    <a:pt x="25" y="42"/>
                  </a:lnTo>
                  <a:lnTo>
                    <a:pt x="26" y="41"/>
                  </a:lnTo>
                  <a:lnTo>
                    <a:pt x="26" y="40"/>
                  </a:lnTo>
                  <a:lnTo>
                    <a:pt x="27" y="39"/>
                  </a:lnTo>
                  <a:lnTo>
                    <a:pt x="27" y="37"/>
                  </a:lnTo>
                  <a:lnTo>
                    <a:pt x="26" y="36"/>
                  </a:lnTo>
                  <a:lnTo>
                    <a:pt x="25" y="33"/>
                  </a:lnTo>
                  <a:lnTo>
                    <a:pt x="23" y="31"/>
                  </a:lnTo>
                  <a:lnTo>
                    <a:pt x="21" y="28"/>
                  </a:lnTo>
                  <a:lnTo>
                    <a:pt x="18" y="24"/>
                  </a:lnTo>
                  <a:lnTo>
                    <a:pt x="17" y="21"/>
                  </a:lnTo>
                  <a:lnTo>
                    <a:pt x="15" y="19"/>
                  </a:lnTo>
                  <a:lnTo>
                    <a:pt x="14" y="16"/>
                  </a:lnTo>
                  <a:lnTo>
                    <a:pt x="14" y="13"/>
                  </a:lnTo>
                  <a:lnTo>
                    <a:pt x="13" y="12"/>
                  </a:lnTo>
                  <a:lnTo>
                    <a:pt x="14" y="10"/>
                  </a:lnTo>
                  <a:lnTo>
                    <a:pt x="14" y="8"/>
                  </a:lnTo>
                  <a:lnTo>
                    <a:pt x="15" y="6"/>
                  </a:lnTo>
                  <a:lnTo>
                    <a:pt x="16" y="5"/>
                  </a:lnTo>
                  <a:lnTo>
                    <a:pt x="17" y="4"/>
                  </a:lnTo>
                  <a:lnTo>
                    <a:pt x="18" y="3"/>
                  </a:lnTo>
                  <a:lnTo>
                    <a:pt x="19" y="2"/>
                  </a:lnTo>
                  <a:lnTo>
                    <a:pt x="20" y="1"/>
                  </a:lnTo>
                  <a:lnTo>
                    <a:pt x="21" y="1"/>
                  </a:lnTo>
                  <a:lnTo>
                    <a:pt x="23" y="0"/>
                  </a:lnTo>
                  <a:lnTo>
                    <a:pt x="26" y="0"/>
                  </a:lnTo>
                  <a:lnTo>
                    <a:pt x="28" y="0"/>
                  </a:lnTo>
                  <a:lnTo>
                    <a:pt x="31" y="1"/>
                  </a:lnTo>
                  <a:lnTo>
                    <a:pt x="32" y="1"/>
                  </a:lnTo>
                  <a:lnTo>
                    <a:pt x="34" y="2"/>
                  </a:lnTo>
                  <a:lnTo>
                    <a:pt x="35" y="2"/>
                  </a:lnTo>
                  <a:lnTo>
                    <a:pt x="36" y="4"/>
                  </a:lnTo>
                  <a:lnTo>
                    <a:pt x="38" y="5"/>
                  </a:lnTo>
                  <a:lnTo>
                    <a:pt x="40" y="7"/>
                  </a:lnTo>
                  <a:lnTo>
                    <a:pt x="42" y="8"/>
                  </a:lnTo>
                  <a:lnTo>
                    <a:pt x="43" y="9"/>
                  </a:lnTo>
                  <a:lnTo>
                    <a:pt x="44" y="11"/>
                  </a:lnTo>
                  <a:lnTo>
                    <a:pt x="45" y="12"/>
                  </a:lnTo>
                  <a:lnTo>
                    <a:pt x="46" y="14"/>
                  </a:lnTo>
                  <a:lnTo>
                    <a:pt x="47" y="15"/>
                  </a:lnTo>
                  <a:lnTo>
                    <a:pt x="48" y="17"/>
                  </a:lnTo>
                  <a:lnTo>
                    <a:pt x="48" y="19"/>
                  </a:lnTo>
                  <a:lnTo>
                    <a:pt x="48" y="20"/>
                  </a:lnTo>
                  <a:lnTo>
                    <a:pt x="49" y="22"/>
                  </a:lnTo>
                  <a:lnTo>
                    <a:pt x="49" y="23"/>
                  </a:lnTo>
                  <a:lnTo>
                    <a:pt x="48" y="25"/>
                  </a:lnTo>
                  <a:lnTo>
                    <a:pt x="48" y="26"/>
                  </a:lnTo>
                  <a:lnTo>
                    <a:pt x="48" y="28"/>
                  </a:lnTo>
                  <a:lnTo>
                    <a:pt x="47" y="29"/>
                  </a:lnTo>
                  <a:lnTo>
                    <a:pt x="46" y="30"/>
                  </a:lnTo>
                  <a:lnTo>
                    <a:pt x="45" y="31"/>
                  </a:lnTo>
                </a:path>
              </a:pathLst>
            </a:custGeom>
            <a:solidFill>
              <a:srgbClr val="000000"/>
            </a:solidFill>
            <a:ln w="12700" cap="rnd">
              <a:noFill/>
              <a:round/>
              <a:headEnd/>
              <a:tailEnd/>
            </a:ln>
          </p:spPr>
          <p:txBody>
            <a:bodyPr/>
            <a:lstStyle/>
            <a:p>
              <a:endParaRPr lang="en-CA"/>
            </a:p>
          </p:txBody>
        </p:sp>
        <p:sp>
          <p:nvSpPr>
            <p:cNvPr id="144436" name="Freeform 43"/>
            <p:cNvSpPr>
              <a:spLocks/>
            </p:cNvSpPr>
            <p:nvPr/>
          </p:nvSpPr>
          <p:spPr bwMode="auto">
            <a:xfrm>
              <a:off x="5086" y="4184"/>
              <a:ext cx="60" cy="63"/>
            </a:xfrm>
            <a:custGeom>
              <a:avLst/>
              <a:gdLst>
                <a:gd name="T0" fmla="*/ 22 w 60"/>
                <a:gd name="T1" fmla="*/ 0 h 63"/>
                <a:gd name="T2" fmla="*/ 31 w 60"/>
                <a:gd name="T3" fmla="*/ 5 h 63"/>
                <a:gd name="T4" fmla="*/ 23 w 60"/>
                <a:gd name="T5" fmla="*/ 21 h 63"/>
                <a:gd name="T6" fmla="*/ 41 w 60"/>
                <a:gd name="T7" fmla="*/ 30 h 63"/>
                <a:gd name="T8" fmla="*/ 50 w 60"/>
                <a:gd name="T9" fmla="*/ 15 h 63"/>
                <a:gd name="T10" fmla="*/ 59 w 60"/>
                <a:gd name="T11" fmla="*/ 20 h 63"/>
                <a:gd name="T12" fmla="*/ 37 w 60"/>
                <a:gd name="T13" fmla="*/ 62 h 63"/>
                <a:gd name="T14" fmla="*/ 28 w 60"/>
                <a:gd name="T15" fmla="*/ 57 h 63"/>
                <a:gd name="T16" fmla="*/ 37 w 60"/>
                <a:gd name="T17" fmla="*/ 38 h 63"/>
                <a:gd name="T18" fmla="*/ 19 w 60"/>
                <a:gd name="T19" fmla="*/ 29 h 63"/>
                <a:gd name="T20" fmla="*/ 9 w 60"/>
                <a:gd name="T21" fmla="*/ 47 h 63"/>
                <a:gd name="T22" fmla="*/ 0 w 60"/>
                <a:gd name="T23" fmla="*/ 42 h 63"/>
                <a:gd name="T24" fmla="*/ 22 w 60"/>
                <a:gd name="T25" fmla="*/ 0 h 6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60"/>
                <a:gd name="T40" fmla="*/ 0 h 63"/>
                <a:gd name="T41" fmla="*/ 60 w 60"/>
                <a:gd name="T42" fmla="*/ 63 h 6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60" h="63">
                  <a:moveTo>
                    <a:pt x="22" y="0"/>
                  </a:moveTo>
                  <a:lnTo>
                    <a:pt x="31" y="5"/>
                  </a:lnTo>
                  <a:lnTo>
                    <a:pt x="23" y="21"/>
                  </a:lnTo>
                  <a:lnTo>
                    <a:pt x="41" y="30"/>
                  </a:lnTo>
                  <a:lnTo>
                    <a:pt x="50" y="15"/>
                  </a:lnTo>
                  <a:lnTo>
                    <a:pt x="59" y="20"/>
                  </a:lnTo>
                  <a:lnTo>
                    <a:pt x="37" y="62"/>
                  </a:lnTo>
                  <a:lnTo>
                    <a:pt x="28" y="57"/>
                  </a:lnTo>
                  <a:lnTo>
                    <a:pt x="37" y="38"/>
                  </a:lnTo>
                  <a:lnTo>
                    <a:pt x="19" y="29"/>
                  </a:lnTo>
                  <a:lnTo>
                    <a:pt x="9" y="47"/>
                  </a:lnTo>
                  <a:lnTo>
                    <a:pt x="0" y="42"/>
                  </a:lnTo>
                  <a:lnTo>
                    <a:pt x="22" y="0"/>
                  </a:lnTo>
                </a:path>
              </a:pathLst>
            </a:custGeom>
            <a:solidFill>
              <a:srgbClr val="000000"/>
            </a:solidFill>
            <a:ln w="12700" cap="rnd">
              <a:noFill/>
              <a:round/>
              <a:headEnd/>
              <a:tailEnd/>
            </a:ln>
          </p:spPr>
          <p:txBody>
            <a:bodyPr/>
            <a:lstStyle/>
            <a:p>
              <a:endParaRPr lang="en-CA"/>
            </a:p>
          </p:txBody>
        </p:sp>
        <p:sp>
          <p:nvSpPr>
            <p:cNvPr id="144437" name="Freeform 44"/>
            <p:cNvSpPr>
              <a:spLocks/>
            </p:cNvSpPr>
            <p:nvPr/>
          </p:nvSpPr>
          <p:spPr bwMode="auto">
            <a:xfrm>
              <a:off x="4944" y="3998"/>
              <a:ext cx="53" cy="52"/>
            </a:xfrm>
            <a:custGeom>
              <a:avLst/>
              <a:gdLst>
                <a:gd name="T0" fmla="*/ 45 w 53"/>
                <a:gd name="T1" fmla="*/ 0 h 52"/>
                <a:gd name="T2" fmla="*/ 51 w 53"/>
                <a:gd name="T3" fmla="*/ 25 h 52"/>
                <a:gd name="T4" fmla="*/ 51 w 53"/>
                <a:gd name="T5" fmla="*/ 28 h 52"/>
                <a:gd name="T6" fmla="*/ 52 w 53"/>
                <a:gd name="T7" fmla="*/ 31 h 52"/>
                <a:gd name="T8" fmla="*/ 52 w 53"/>
                <a:gd name="T9" fmla="*/ 34 h 52"/>
                <a:gd name="T10" fmla="*/ 51 w 53"/>
                <a:gd name="T11" fmla="*/ 36 h 52"/>
                <a:gd name="T12" fmla="*/ 51 w 53"/>
                <a:gd name="T13" fmla="*/ 38 h 52"/>
                <a:gd name="T14" fmla="*/ 49 w 53"/>
                <a:gd name="T15" fmla="*/ 40 h 52"/>
                <a:gd name="T16" fmla="*/ 48 w 53"/>
                <a:gd name="T17" fmla="*/ 41 h 52"/>
                <a:gd name="T18" fmla="*/ 46 w 53"/>
                <a:gd name="T19" fmla="*/ 42 h 52"/>
                <a:gd name="T20" fmla="*/ 45 w 53"/>
                <a:gd name="T21" fmla="*/ 43 h 52"/>
                <a:gd name="T22" fmla="*/ 43 w 53"/>
                <a:gd name="T23" fmla="*/ 44 h 52"/>
                <a:gd name="T24" fmla="*/ 41 w 53"/>
                <a:gd name="T25" fmla="*/ 44 h 52"/>
                <a:gd name="T26" fmla="*/ 39 w 53"/>
                <a:gd name="T27" fmla="*/ 44 h 52"/>
                <a:gd name="T28" fmla="*/ 38 w 53"/>
                <a:gd name="T29" fmla="*/ 44 h 52"/>
                <a:gd name="T30" fmla="*/ 36 w 53"/>
                <a:gd name="T31" fmla="*/ 43 h 52"/>
                <a:gd name="T32" fmla="*/ 35 w 53"/>
                <a:gd name="T33" fmla="*/ 42 h 52"/>
                <a:gd name="T34" fmla="*/ 34 w 53"/>
                <a:gd name="T35" fmla="*/ 42 h 52"/>
                <a:gd name="T36" fmla="*/ 33 w 53"/>
                <a:gd name="T37" fmla="*/ 40 h 52"/>
                <a:gd name="T38" fmla="*/ 33 w 53"/>
                <a:gd name="T39" fmla="*/ 40 h 52"/>
                <a:gd name="T40" fmla="*/ 32 w 53"/>
                <a:gd name="T41" fmla="*/ 41 h 52"/>
                <a:gd name="T42" fmla="*/ 32 w 53"/>
                <a:gd name="T43" fmla="*/ 42 h 52"/>
                <a:gd name="T44" fmla="*/ 32 w 53"/>
                <a:gd name="T45" fmla="*/ 44 h 52"/>
                <a:gd name="T46" fmla="*/ 31 w 53"/>
                <a:gd name="T47" fmla="*/ 45 h 52"/>
                <a:gd name="T48" fmla="*/ 30 w 53"/>
                <a:gd name="T49" fmla="*/ 47 h 52"/>
                <a:gd name="T50" fmla="*/ 29 w 53"/>
                <a:gd name="T51" fmla="*/ 48 h 52"/>
                <a:gd name="T52" fmla="*/ 27 w 53"/>
                <a:gd name="T53" fmla="*/ 49 h 52"/>
                <a:gd name="T54" fmla="*/ 26 w 53"/>
                <a:gd name="T55" fmla="*/ 50 h 52"/>
                <a:gd name="T56" fmla="*/ 24 w 53"/>
                <a:gd name="T57" fmla="*/ 50 h 52"/>
                <a:gd name="T58" fmla="*/ 23 w 53"/>
                <a:gd name="T59" fmla="*/ 50 h 52"/>
                <a:gd name="T60" fmla="*/ 21 w 53"/>
                <a:gd name="T61" fmla="*/ 51 h 52"/>
                <a:gd name="T62" fmla="*/ 19 w 53"/>
                <a:gd name="T63" fmla="*/ 50 h 52"/>
                <a:gd name="T64" fmla="*/ 18 w 53"/>
                <a:gd name="T65" fmla="*/ 50 h 52"/>
                <a:gd name="T66" fmla="*/ 17 w 53"/>
                <a:gd name="T67" fmla="*/ 50 h 52"/>
                <a:gd name="T68" fmla="*/ 15 w 53"/>
                <a:gd name="T69" fmla="*/ 49 h 52"/>
                <a:gd name="T70" fmla="*/ 13 w 53"/>
                <a:gd name="T71" fmla="*/ 48 h 52"/>
                <a:gd name="T72" fmla="*/ 12 w 53"/>
                <a:gd name="T73" fmla="*/ 47 h 52"/>
                <a:gd name="T74" fmla="*/ 10 w 53"/>
                <a:gd name="T75" fmla="*/ 45 h 52"/>
                <a:gd name="T76" fmla="*/ 9 w 53"/>
                <a:gd name="T77" fmla="*/ 44 h 52"/>
                <a:gd name="T78" fmla="*/ 7 w 53"/>
                <a:gd name="T79" fmla="*/ 41 h 52"/>
                <a:gd name="T80" fmla="*/ 7 w 53"/>
                <a:gd name="T81" fmla="*/ 39 h 52"/>
                <a:gd name="T82" fmla="*/ 6 w 53"/>
                <a:gd name="T83" fmla="*/ 34 h 52"/>
                <a:gd name="T84" fmla="*/ 0 w 53"/>
                <a:gd name="T85" fmla="*/ 11 h 52"/>
                <a:gd name="T86" fmla="*/ 45 w 53"/>
                <a:gd name="T87" fmla="*/ 0 h 5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3"/>
                <a:gd name="T133" fmla="*/ 0 h 52"/>
                <a:gd name="T134" fmla="*/ 53 w 53"/>
                <a:gd name="T135" fmla="*/ 52 h 5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3" h="52">
                  <a:moveTo>
                    <a:pt x="45" y="0"/>
                  </a:moveTo>
                  <a:lnTo>
                    <a:pt x="51" y="25"/>
                  </a:lnTo>
                  <a:lnTo>
                    <a:pt x="51" y="28"/>
                  </a:lnTo>
                  <a:lnTo>
                    <a:pt x="52" y="31"/>
                  </a:lnTo>
                  <a:lnTo>
                    <a:pt x="52" y="34"/>
                  </a:lnTo>
                  <a:lnTo>
                    <a:pt x="51" y="36"/>
                  </a:lnTo>
                  <a:lnTo>
                    <a:pt x="51" y="38"/>
                  </a:lnTo>
                  <a:lnTo>
                    <a:pt x="49" y="40"/>
                  </a:lnTo>
                  <a:lnTo>
                    <a:pt x="48" y="41"/>
                  </a:lnTo>
                  <a:lnTo>
                    <a:pt x="46" y="42"/>
                  </a:lnTo>
                  <a:lnTo>
                    <a:pt x="45" y="43"/>
                  </a:lnTo>
                  <a:lnTo>
                    <a:pt x="43" y="44"/>
                  </a:lnTo>
                  <a:lnTo>
                    <a:pt x="41" y="44"/>
                  </a:lnTo>
                  <a:lnTo>
                    <a:pt x="39" y="44"/>
                  </a:lnTo>
                  <a:lnTo>
                    <a:pt x="38" y="44"/>
                  </a:lnTo>
                  <a:lnTo>
                    <a:pt x="36" y="43"/>
                  </a:lnTo>
                  <a:lnTo>
                    <a:pt x="35" y="42"/>
                  </a:lnTo>
                  <a:lnTo>
                    <a:pt x="34" y="42"/>
                  </a:lnTo>
                  <a:lnTo>
                    <a:pt x="33" y="40"/>
                  </a:lnTo>
                  <a:lnTo>
                    <a:pt x="32" y="41"/>
                  </a:lnTo>
                  <a:lnTo>
                    <a:pt x="32" y="42"/>
                  </a:lnTo>
                  <a:lnTo>
                    <a:pt x="32" y="44"/>
                  </a:lnTo>
                  <a:lnTo>
                    <a:pt x="31" y="45"/>
                  </a:lnTo>
                  <a:lnTo>
                    <a:pt x="30" y="47"/>
                  </a:lnTo>
                  <a:lnTo>
                    <a:pt x="29" y="48"/>
                  </a:lnTo>
                  <a:lnTo>
                    <a:pt x="27" y="49"/>
                  </a:lnTo>
                  <a:lnTo>
                    <a:pt x="26" y="50"/>
                  </a:lnTo>
                  <a:lnTo>
                    <a:pt x="24" y="50"/>
                  </a:lnTo>
                  <a:lnTo>
                    <a:pt x="23" y="50"/>
                  </a:lnTo>
                  <a:lnTo>
                    <a:pt x="21" y="51"/>
                  </a:lnTo>
                  <a:lnTo>
                    <a:pt x="19" y="50"/>
                  </a:lnTo>
                  <a:lnTo>
                    <a:pt x="18" y="50"/>
                  </a:lnTo>
                  <a:lnTo>
                    <a:pt x="17" y="50"/>
                  </a:lnTo>
                  <a:lnTo>
                    <a:pt x="15" y="49"/>
                  </a:lnTo>
                  <a:lnTo>
                    <a:pt x="13" y="48"/>
                  </a:lnTo>
                  <a:lnTo>
                    <a:pt x="12" y="47"/>
                  </a:lnTo>
                  <a:lnTo>
                    <a:pt x="10" y="45"/>
                  </a:lnTo>
                  <a:lnTo>
                    <a:pt x="9" y="44"/>
                  </a:lnTo>
                  <a:lnTo>
                    <a:pt x="7" y="41"/>
                  </a:lnTo>
                  <a:lnTo>
                    <a:pt x="7" y="39"/>
                  </a:lnTo>
                  <a:lnTo>
                    <a:pt x="6" y="34"/>
                  </a:lnTo>
                  <a:lnTo>
                    <a:pt x="0" y="11"/>
                  </a:lnTo>
                  <a:lnTo>
                    <a:pt x="45" y="0"/>
                  </a:lnTo>
                </a:path>
              </a:pathLst>
            </a:custGeom>
            <a:solidFill>
              <a:srgbClr val="000000"/>
            </a:solidFill>
            <a:ln w="12700" cap="rnd">
              <a:noFill/>
              <a:round/>
              <a:headEnd/>
              <a:tailEnd/>
            </a:ln>
          </p:spPr>
          <p:txBody>
            <a:bodyPr/>
            <a:lstStyle/>
            <a:p>
              <a:endParaRPr lang="en-CA"/>
            </a:p>
          </p:txBody>
        </p:sp>
        <p:sp>
          <p:nvSpPr>
            <p:cNvPr id="144438" name="Freeform 45"/>
            <p:cNvSpPr>
              <a:spLocks/>
            </p:cNvSpPr>
            <p:nvPr/>
          </p:nvSpPr>
          <p:spPr bwMode="auto">
            <a:xfrm>
              <a:off x="4974" y="4010"/>
              <a:ext cx="15" cy="22"/>
            </a:xfrm>
            <a:custGeom>
              <a:avLst/>
              <a:gdLst>
                <a:gd name="T0" fmla="*/ 10 w 15"/>
                <a:gd name="T1" fmla="*/ 0 h 22"/>
                <a:gd name="T2" fmla="*/ 14 w 15"/>
                <a:gd name="T3" fmla="*/ 12 h 22"/>
                <a:gd name="T4" fmla="*/ 14 w 15"/>
                <a:gd name="T5" fmla="*/ 14 h 22"/>
                <a:gd name="T6" fmla="*/ 14 w 15"/>
                <a:gd name="T7" fmla="*/ 16 h 22"/>
                <a:gd name="T8" fmla="*/ 14 w 15"/>
                <a:gd name="T9" fmla="*/ 17 h 22"/>
                <a:gd name="T10" fmla="*/ 14 w 15"/>
                <a:gd name="T11" fmla="*/ 18 h 22"/>
                <a:gd name="T12" fmla="*/ 14 w 15"/>
                <a:gd name="T13" fmla="*/ 19 h 22"/>
                <a:gd name="T14" fmla="*/ 13 w 15"/>
                <a:gd name="T15" fmla="*/ 19 h 22"/>
                <a:gd name="T16" fmla="*/ 12 w 15"/>
                <a:gd name="T17" fmla="*/ 20 h 22"/>
                <a:gd name="T18" fmla="*/ 12 w 15"/>
                <a:gd name="T19" fmla="*/ 20 h 22"/>
                <a:gd name="T20" fmla="*/ 11 w 15"/>
                <a:gd name="T21" fmla="*/ 21 h 22"/>
                <a:gd name="T22" fmla="*/ 10 w 15"/>
                <a:gd name="T23" fmla="*/ 21 h 22"/>
                <a:gd name="T24" fmla="*/ 9 w 15"/>
                <a:gd name="T25" fmla="*/ 21 h 22"/>
                <a:gd name="T26" fmla="*/ 8 w 15"/>
                <a:gd name="T27" fmla="*/ 21 h 22"/>
                <a:gd name="T28" fmla="*/ 8 w 15"/>
                <a:gd name="T29" fmla="*/ 21 h 22"/>
                <a:gd name="T30" fmla="*/ 7 w 15"/>
                <a:gd name="T31" fmla="*/ 21 h 22"/>
                <a:gd name="T32" fmla="*/ 7 w 15"/>
                <a:gd name="T33" fmla="*/ 20 h 22"/>
                <a:gd name="T34" fmla="*/ 6 w 15"/>
                <a:gd name="T35" fmla="*/ 20 h 22"/>
                <a:gd name="T36" fmla="*/ 5 w 15"/>
                <a:gd name="T37" fmla="*/ 19 h 22"/>
                <a:gd name="T38" fmla="*/ 5 w 15"/>
                <a:gd name="T39" fmla="*/ 19 h 22"/>
                <a:gd name="T40" fmla="*/ 4 w 15"/>
                <a:gd name="T41" fmla="*/ 16 h 22"/>
                <a:gd name="T42" fmla="*/ 3 w 15"/>
                <a:gd name="T43" fmla="*/ 14 h 22"/>
                <a:gd name="T44" fmla="*/ 0 w 15"/>
                <a:gd name="T45" fmla="*/ 2 h 22"/>
                <a:gd name="T46" fmla="*/ 10 w 15"/>
                <a:gd name="T47" fmla="*/ 0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10" y="0"/>
                  </a:moveTo>
                  <a:lnTo>
                    <a:pt x="14" y="12"/>
                  </a:lnTo>
                  <a:lnTo>
                    <a:pt x="14" y="14"/>
                  </a:lnTo>
                  <a:lnTo>
                    <a:pt x="14" y="16"/>
                  </a:lnTo>
                  <a:lnTo>
                    <a:pt x="14" y="17"/>
                  </a:lnTo>
                  <a:lnTo>
                    <a:pt x="14" y="18"/>
                  </a:lnTo>
                  <a:lnTo>
                    <a:pt x="14" y="19"/>
                  </a:lnTo>
                  <a:lnTo>
                    <a:pt x="13" y="19"/>
                  </a:lnTo>
                  <a:lnTo>
                    <a:pt x="12" y="20"/>
                  </a:lnTo>
                  <a:lnTo>
                    <a:pt x="11" y="21"/>
                  </a:lnTo>
                  <a:lnTo>
                    <a:pt x="10" y="21"/>
                  </a:lnTo>
                  <a:lnTo>
                    <a:pt x="9" y="21"/>
                  </a:lnTo>
                  <a:lnTo>
                    <a:pt x="8" y="21"/>
                  </a:lnTo>
                  <a:lnTo>
                    <a:pt x="7" y="21"/>
                  </a:lnTo>
                  <a:lnTo>
                    <a:pt x="7" y="20"/>
                  </a:lnTo>
                  <a:lnTo>
                    <a:pt x="6" y="20"/>
                  </a:lnTo>
                  <a:lnTo>
                    <a:pt x="5" y="19"/>
                  </a:lnTo>
                  <a:lnTo>
                    <a:pt x="4" y="16"/>
                  </a:lnTo>
                  <a:lnTo>
                    <a:pt x="3" y="14"/>
                  </a:lnTo>
                  <a:lnTo>
                    <a:pt x="0" y="2"/>
                  </a:lnTo>
                  <a:lnTo>
                    <a:pt x="10" y="0"/>
                  </a:lnTo>
                </a:path>
              </a:pathLst>
            </a:custGeom>
            <a:solidFill>
              <a:srgbClr val="FFFFFF"/>
            </a:solidFill>
            <a:ln w="12700" cap="rnd">
              <a:noFill/>
              <a:round/>
              <a:headEnd/>
              <a:tailEnd/>
            </a:ln>
          </p:spPr>
          <p:txBody>
            <a:bodyPr/>
            <a:lstStyle/>
            <a:p>
              <a:endParaRPr lang="en-CA"/>
            </a:p>
          </p:txBody>
        </p:sp>
        <p:sp>
          <p:nvSpPr>
            <p:cNvPr id="144439" name="Freeform 46"/>
            <p:cNvSpPr>
              <a:spLocks/>
            </p:cNvSpPr>
            <p:nvPr/>
          </p:nvSpPr>
          <p:spPr bwMode="auto">
            <a:xfrm>
              <a:off x="4953" y="4015"/>
              <a:ext cx="17" cy="23"/>
            </a:xfrm>
            <a:custGeom>
              <a:avLst/>
              <a:gdLst>
                <a:gd name="T0" fmla="*/ 12 w 17"/>
                <a:gd name="T1" fmla="*/ 0 h 23"/>
                <a:gd name="T2" fmla="*/ 16 w 17"/>
                <a:gd name="T3" fmla="*/ 12 h 23"/>
                <a:gd name="T4" fmla="*/ 16 w 17"/>
                <a:gd name="T5" fmla="*/ 16 h 23"/>
                <a:gd name="T6" fmla="*/ 16 w 17"/>
                <a:gd name="T7" fmla="*/ 17 h 23"/>
                <a:gd name="T8" fmla="*/ 16 w 17"/>
                <a:gd name="T9" fmla="*/ 18 h 23"/>
                <a:gd name="T10" fmla="*/ 15 w 17"/>
                <a:gd name="T11" fmla="*/ 20 h 23"/>
                <a:gd name="T12" fmla="*/ 14 w 17"/>
                <a:gd name="T13" fmla="*/ 21 h 23"/>
                <a:gd name="T14" fmla="*/ 13 w 17"/>
                <a:gd name="T15" fmla="*/ 21 h 23"/>
                <a:gd name="T16" fmla="*/ 11 w 17"/>
                <a:gd name="T17" fmla="*/ 22 h 23"/>
                <a:gd name="T18" fmla="*/ 10 w 17"/>
                <a:gd name="T19" fmla="*/ 22 h 23"/>
                <a:gd name="T20" fmla="*/ 9 w 17"/>
                <a:gd name="T21" fmla="*/ 22 h 23"/>
                <a:gd name="T22" fmla="*/ 8 w 17"/>
                <a:gd name="T23" fmla="*/ 21 h 23"/>
                <a:gd name="T24" fmla="*/ 6 w 17"/>
                <a:gd name="T25" fmla="*/ 21 h 23"/>
                <a:gd name="T26" fmla="*/ 6 w 17"/>
                <a:gd name="T27" fmla="*/ 20 h 23"/>
                <a:gd name="T28" fmla="*/ 5 w 17"/>
                <a:gd name="T29" fmla="*/ 19 h 23"/>
                <a:gd name="T30" fmla="*/ 4 w 17"/>
                <a:gd name="T31" fmla="*/ 18 h 23"/>
                <a:gd name="T32" fmla="*/ 4 w 17"/>
                <a:gd name="T33" fmla="*/ 17 h 23"/>
                <a:gd name="T34" fmla="*/ 3 w 17"/>
                <a:gd name="T35" fmla="*/ 15 h 23"/>
                <a:gd name="T36" fmla="*/ 0 w 17"/>
                <a:gd name="T37" fmla="*/ 2 h 23"/>
                <a:gd name="T38" fmla="*/ 12 w 17"/>
                <a:gd name="T39" fmla="*/ 0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7"/>
                <a:gd name="T61" fmla="*/ 0 h 23"/>
                <a:gd name="T62" fmla="*/ 17 w 17"/>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7" h="23">
                  <a:moveTo>
                    <a:pt x="12" y="0"/>
                  </a:moveTo>
                  <a:lnTo>
                    <a:pt x="16" y="12"/>
                  </a:lnTo>
                  <a:lnTo>
                    <a:pt x="16" y="16"/>
                  </a:lnTo>
                  <a:lnTo>
                    <a:pt x="16" y="17"/>
                  </a:lnTo>
                  <a:lnTo>
                    <a:pt x="16" y="18"/>
                  </a:lnTo>
                  <a:lnTo>
                    <a:pt x="15" y="20"/>
                  </a:lnTo>
                  <a:lnTo>
                    <a:pt x="14" y="21"/>
                  </a:lnTo>
                  <a:lnTo>
                    <a:pt x="13" y="21"/>
                  </a:lnTo>
                  <a:lnTo>
                    <a:pt x="11" y="22"/>
                  </a:lnTo>
                  <a:lnTo>
                    <a:pt x="10" y="22"/>
                  </a:lnTo>
                  <a:lnTo>
                    <a:pt x="9" y="22"/>
                  </a:lnTo>
                  <a:lnTo>
                    <a:pt x="8" y="21"/>
                  </a:lnTo>
                  <a:lnTo>
                    <a:pt x="6" y="21"/>
                  </a:lnTo>
                  <a:lnTo>
                    <a:pt x="6" y="20"/>
                  </a:lnTo>
                  <a:lnTo>
                    <a:pt x="5" y="19"/>
                  </a:lnTo>
                  <a:lnTo>
                    <a:pt x="4" y="18"/>
                  </a:lnTo>
                  <a:lnTo>
                    <a:pt x="4" y="17"/>
                  </a:lnTo>
                  <a:lnTo>
                    <a:pt x="3" y="15"/>
                  </a:lnTo>
                  <a:lnTo>
                    <a:pt x="0" y="2"/>
                  </a:lnTo>
                  <a:lnTo>
                    <a:pt x="12" y="0"/>
                  </a:lnTo>
                </a:path>
              </a:pathLst>
            </a:custGeom>
            <a:solidFill>
              <a:srgbClr val="FFFFFF"/>
            </a:solidFill>
            <a:ln w="12700" cap="rnd">
              <a:noFill/>
              <a:round/>
              <a:headEnd/>
              <a:tailEnd/>
            </a:ln>
          </p:spPr>
          <p:txBody>
            <a:bodyPr/>
            <a:lstStyle/>
            <a:p>
              <a:endParaRPr lang="en-CA"/>
            </a:p>
          </p:txBody>
        </p:sp>
        <p:sp>
          <p:nvSpPr>
            <p:cNvPr id="144440" name="Freeform 47"/>
            <p:cNvSpPr>
              <a:spLocks/>
            </p:cNvSpPr>
            <p:nvPr/>
          </p:nvSpPr>
          <p:spPr bwMode="auto">
            <a:xfrm>
              <a:off x="5164" y="4207"/>
              <a:ext cx="48" cy="48"/>
            </a:xfrm>
            <a:custGeom>
              <a:avLst/>
              <a:gdLst>
                <a:gd name="T0" fmla="*/ 36 w 48"/>
                <a:gd name="T1" fmla="*/ 16 h 48"/>
                <a:gd name="T2" fmla="*/ 35 w 48"/>
                <a:gd name="T3" fmla="*/ 12 h 48"/>
                <a:gd name="T4" fmla="*/ 33 w 48"/>
                <a:gd name="T5" fmla="*/ 10 h 48"/>
                <a:gd name="T6" fmla="*/ 31 w 48"/>
                <a:gd name="T7" fmla="*/ 9 h 48"/>
                <a:gd name="T8" fmla="*/ 30 w 48"/>
                <a:gd name="T9" fmla="*/ 9 h 48"/>
                <a:gd name="T10" fmla="*/ 27 w 48"/>
                <a:gd name="T11" fmla="*/ 8 h 48"/>
                <a:gd name="T12" fmla="*/ 23 w 48"/>
                <a:gd name="T13" fmla="*/ 8 h 48"/>
                <a:gd name="T14" fmla="*/ 20 w 48"/>
                <a:gd name="T15" fmla="*/ 9 h 48"/>
                <a:gd name="T16" fmla="*/ 17 w 48"/>
                <a:gd name="T17" fmla="*/ 10 h 48"/>
                <a:gd name="T18" fmla="*/ 14 w 48"/>
                <a:gd name="T19" fmla="*/ 13 h 48"/>
                <a:gd name="T20" fmla="*/ 12 w 48"/>
                <a:gd name="T21" fmla="*/ 17 h 48"/>
                <a:gd name="T22" fmla="*/ 11 w 48"/>
                <a:gd name="T23" fmla="*/ 21 h 48"/>
                <a:gd name="T24" fmla="*/ 11 w 48"/>
                <a:gd name="T25" fmla="*/ 25 h 48"/>
                <a:gd name="T26" fmla="*/ 12 w 48"/>
                <a:gd name="T27" fmla="*/ 30 h 48"/>
                <a:gd name="T28" fmla="*/ 14 w 48"/>
                <a:gd name="T29" fmla="*/ 34 h 48"/>
                <a:gd name="T30" fmla="*/ 17 w 48"/>
                <a:gd name="T31" fmla="*/ 37 h 48"/>
                <a:gd name="T32" fmla="*/ 20 w 48"/>
                <a:gd name="T33" fmla="*/ 38 h 48"/>
                <a:gd name="T34" fmla="*/ 23 w 48"/>
                <a:gd name="T35" fmla="*/ 39 h 48"/>
                <a:gd name="T36" fmla="*/ 26 w 48"/>
                <a:gd name="T37" fmla="*/ 39 h 48"/>
                <a:gd name="T38" fmla="*/ 28 w 48"/>
                <a:gd name="T39" fmla="*/ 38 h 48"/>
                <a:gd name="T40" fmla="*/ 31 w 48"/>
                <a:gd name="T41" fmla="*/ 38 h 48"/>
                <a:gd name="T42" fmla="*/ 33 w 48"/>
                <a:gd name="T43" fmla="*/ 37 h 48"/>
                <a:gd name="T44" fmla="*/ 34 w 48"/>
                <a:gd name="T45" fmla="*/ 35 h 48"/>
                <a:gd name="T46" fmla="*/ 35 w 48"/>
                <a:gd name="T47" fmla="*/ 33 h 48"/>
                <a:gd name="T48" fmla="*/ 36 w 48"/>
                <a:gd name="T49" fmla="*/ 31 h 48"/>
                <a:gd name="T50" fmla="*/ 47 w 48"/>
                <a:gd name="T51" fmla="*/ 32 h 48"/>
                <a:gd name="T52" fmla="*/ 46 w 48"/>
                <a:gd name="T53" fmla="*/ 36 h 48"/>
                <a:gd name="T54" fmla="*/ 43 w 48"/>
                <a:gd name="T55" fmla="*/ 39 h 48"/>
                <a:gd name="T56" fmla="*/ 40 w 48"/>
                <a:gd name="T57" fmla="*/ 42 h 48"/>
                <a:gd name="T58" fmla="*/ 36 w 48"/>
                <a:gd name="T59" fmla="*/ 45 h 48"/>
                <a:gd name="T60" fmla="*/ 32 w 48"/>
                <a:gd name="T61" fmla="*/ 46 h 48"/>
                <a:gd name="T62" fmla="*/ 27 w 48"/>
                <a:gd name="T63" fmla="*/ 47 h 48"/>
                <a:gd name="T64" fmla="*/ 21 w 48"/>
                <a:gd name="T65" fmla="*/ 47 h 48"/>
                <a:gd name="T66" fmla="*/ 17 w 48"/>
                <a:gd name="T67" fmla="*/ 46 h 48"/>
                <a:gd name="T68" fmla="*/ 12 w 48"/>
                <a:gd name="T69" fmla="*/ 45 h 48"/>
                <a:gd name="T70" fmla="*/ 9 w 48"/>
                <a:gd name="T71" fmla="*/ 43 h 48"/>
                <a:gd name="T72" fmla="*/ 7 w 48"/>
                <a:gd name="T73" fmla="*/ 41 h 48"/>
                <a:gd name="T74" fmla="*/ 5 w 48"/>
                <a:gd name="T75" fmla="*/ 39 h 48"/>
                <a:gd name="T76" fmla="*/ 2 w 48"/>
                <a:gd name="T77" fmla="*/ 35 h 48"/>
                <a:gd name="T78" fmla="*/ 0 w 48"/>
                <a:gd name="T79" fmla="*/ 31 h 48"/>
                <a:gd name="T80" fmla="*/ 0 w 48"/>
                <a:gd name="T81" fmla="*/ 26 h 48"/>
                <a:gd name="T82" fmla="*/ 0 w 48"/>
                <a:gd name="T83" fmla="*/ 21 h 48"/>
                <a:gd name="T84" fmla="*/ 0 w 48"/>
                <a:gd name="T85" fmla="*/ 16 h 48"/>
                <a:gd name="T86" fmla="*/ 2 w 48"/>
                <a:gd name="T87" fmla="*/ 12 h 48"/>
                <a:gd name="T88" fmla="*/ 5 w 48"/>
                <a:gd name="T89" fmla="*/ 8 h 48"/>
                <a:gd name="T90" fmla="*/ 8 w 48"/>
                <a:gd name="T91" fmla="*/ 5 h 48"/>
                <a:gd name="T92" fmla="*/ 10 w 48"/>
                <a:gd name="T93" fmla="*/ 3 h 48"/>
                <a:gd name="T94" fmla="*/ 14 w 48"/>
                <a:gd name="T95" fmla="*/ 2 h 48"/>
                <a:gd name="T96" fmla="*/ 17 w 48"/>
                <a:gd name="T97" fmla="*/ 0 h 48"/>
                <a:gd name="T98" fmla="*/ 21 w 48"/>
                <a:gd name="T99" fmla="*/ 0 h 48"/>
                <a:gd name="T100" fmla="*/ 26 w 48"/>
                <a:gd name="T101" fmla="*/ 0 h 48"/>
                <a:gd name="T102" fmla="*/ 31 w 48"/>
                <a:gd name="T103" fmla="*/ 0 h 48"/>
                <a:gd name="T104" fmla="*/ 36 w 48"/>
                <a:gd name="T105" fmla="*/ 2 h 48"/>
                <a:gd name="T106" fmla="*/ 41 w 48"/>
                <a:gd name="T107" fmla="*/ 4 h 48"/>
                <a:gd name="T108" fmla="*/ 45 w 48"/>
                <a:gd name="T109" fmla="*/ 8 h 48"/>
                <a:gd name="T110" fmla="*/ 46 w 48"/>
                <a:gd name="T111" fmla="*/ 12 h 48"/>
                <a:gd name="T112" fmla="*/ 47 w 48"/>
                <a:gd name="T113" fmla="*/ 16 h 4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8"/>
                <a:gd name="T172" fmla="*/ 0 h 48"/>
                <a:gd name="T173" fmla="*/ 48 w 48"/>
                <a:gd name="T174" fmla="*/ 48 h 4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8" h="48">
                  <a:moveTo>
                    <a:pt x="47" y="16"/>
                  </a:moveTo>
                  <a:lnTo>
                    <a:pt x="36" y="16"/>
                  </a:lnTo>
                  <a:lnTo>
                    <a:pt x="35" y="14"/>
                  </a:lnTo>
                  <a:lnTo>
                    <a:pt x="35" y="12"/>
                  </a:lnTo>
                  <a:lnTo>
                    <a:pt x="34" y="12"/>
                  </a:lnTo>
                  <a:lnTo>
                    <a:pt x="33" y="10"/>
                  </a:lnTo>
                  <a:lnTo>
                    <a:pt x="31" y="9"/>
                  </a:lnTo>
                  <a:lnTo>
                    <a:pt x="30" y="9"/>
                  </a:lnTo>
                  <a:lnTo>
                    <a:pt x="28" y="9"/>
                  </a:lnTo>
                  <a:lnTo>
                    <a:pt x="27" y="8"/>
                  </a:lnTo>
                  <a:lnTo>
                    <a:pt x="25" y="8"/>
                  </a:lnTo>
                  <a:lnTo>
                    <a:pt x="23" y="8"/>
                  </a:lnTo>
                  <a:lnTo>
                    <a:pt x="21" y="8"/>
                  </a:lnTo>
                  <a:lnTo>
                    <a:pt x="20" y="9"/>
                  </a:lnTo>
                  <a:lnTo>
                    <a:pt x="18" y="9"/>
                  </a:lnTo>
                  <a:lnTo>
                    <a:pt x="17" y="10"/>
                  </a:lnTo>
                  <a:lnTo>
                    <a:pt x="15" y="12"/>
                  </a:lnTo>
                  <a:lnTo>
                    <a:pt x="14" y="13"/>
                  </a:lnTo>
                  <a:lnTo>
                    <a:pt x="13" y="14"/>
                  </a:lnTo>
                  <a:lnTo>
                    <a:pt x="12" y="17"/>
                  </a:lnTo>
                  <a:lnTo>
                    <a:pt x="12" y="19"/>
                  </a:lnTo>
                  <a:lnTo>
                    <a:pt x="11" y="21"/>
                  </a:lnTo>
                  <a:lnTo>
                    <a:pt x="11" y="23"/>
                  </a:lnTo>
                  <a:lnTo>
                    <a:pt x="11" y="25"/>
                  </a:lnTo>
                  <a:lnTo>
                    <a:pt x="12" y="28"/>
                  </a:lnTo>
                  <a:lnTo>
                    <a:pt x="12" y="30"/>
                  </a:lnTo>
                  <a:lnTo>
                    <a:pt x="13" y="32"/>
                  </a:lnTo>
                  <a:lnTo>
                    <a:pt x="14" y="34"/>
                  </a:lnTo>
                  <a:lnTo>
                    <a:pt x="15" y="35"/>
                  </a:lnTo>
                  <a:lnTo>
                    <a:pt x="17" y="37"/>
                  </a:lnTo>
                  <a:lnTo>
                    <a:pt x="18" y="38"/>
                  </a:lnTo>
                  <a:lnTo>
                    <a:pt x="20" y="38"/>
                  </a:lnTo>
                  <a:lnTo>
                    <a:pt x="21" y="38"/>
                  </a:lnTo>
                  <a:lnTo>
                    <a:pt x="23" y="39"/>
                  </a:lnTo>
                  <a:lnTo>
                    <a:pt x="24" y="39"/>
                  </a:lnTo>
                  <a:lnTo>
                    <a:pt x="26" y="39"/>
                  </a:lnTo>
                  <a:lnTo>
                    <a:pt x="27" y="39"/>
                  </a:lnTo>
                  <a:lnTo>
                    <a:pt x="28" y="38"/>
                  </a:lnTo>
                  <a:lnTo>
                    <a:pt x="30" y="38"/>
                  </a:lnTo>
                  <a:lnTo>
                    <a:pt x="31" y="38"/>
                  </a:lnTo>
                  <a:lnTo>
                    <a:pt x="32" y="37"/>
                  </a:lnTo>
                  <a:lnTo>
                    <a:pt x="33" y="37"/>
                  </a:lnTo>
                  <a:lnTo>
                    <a:pt x="33" y="35"/>
                  </a:lnTo>
                  <a:lnTo>
                    <a:pt x="34" y="35"/>
                  </a:lnTo>
                  <a:lnTo>
                    <a:pt x="35" y="34"/>
                  </a:lnTo>
                  <a:lnTo>
                    <a:pt x="35" y="33"/>
                  </a:lnTo>
                  <a:lnTo>
                    <a:pt x="36" y="32"/>
                  </a:lnTo>
                  <a:lnTo>
                    <a:pt x="36" y="31"/>
                  </a:lnTo>
                  <a:lnTo>
                    <a:pt x="47" y="31"/>
                  </a:lnTo>
                  <a:lnTo>
                    <a:pt x="47" y="32"/>
                  </a:lnTo>
                  <a:lnTo>
                    <a:pt x="46" y="34"/>
                  </a:lnTo>
                  <a:lnTo>
                    <a:pt x="46" y="36"/>
                  </a:lnTo>
                  <a:lnTo>
                    <a:pt x="45" y="38"/>
                  </a:lnTo>
                  <a:lnTo>
                    <a:pt x="43" y="39"/>
                  </a:lnTo>
                  <a:lnTo>
                    <a:pt x="42" y="41"/>
                  </a:lnTo>
                  <a:lnTo>
                    <a:pt x="40" y="42"/>
                  </a:lnTo>
                  <a:lnTo>
                    <a:pt x="38" y="43"/>
                  </a:lnTo>
                  <a:lnTo>
                    <a:pt x="36" y="45"/>
                  </a:lnTo>
                  <a:lnTo>
                    <a:pt x="34" y="45"/>
                  </a:lnTo>
                  <a:lnTo>
                    <a:pt x="32" y="46"/>
                  </a:lnTo>
                  <a:lnTo>
                    <a:pt x="30" y="46"/>
                  </a:lnTo>
                  <a:lnTo>
                    <a:pt x="27" y="47"/>
                  </a:lnTo>
                  <a:lnTo>
                    <a:pt x="24" y="47"/>
                  </a:lnTo>
                  <a:lnTo>
                    <a:pt x="21" y="47"/>
                  </a:lnTo>
                  <a:lnTo>
                    <a:pt x="19" y="46"/>
                  </a:lnTo>
                  <a:lnTo>
                    <a:pt x="17" y="46"/>
                  </a:lnTo>
                  <a:lnTo>
                    <a:pt x="14" y="45"/>
                  </a:lnTo>
                  <a:lnTo>
                    <a:pt x="12" y="45"/>
                  </a:lnTo>
                  <a:lnTo>
                    <a:pt x="11" y="44"/>
                  </a:lnTo>
                  <a:lnTo>
                    <a:pt x="9" y="43"/>
                  </a:lnTo>
                  <a:lnTo>
                    <a:pt x="8" y="42"/>
                  </a:lnTo>
                  <a:lnTo>
                    <a:pt x="7" y="41"/>
                  </a:lnTo>
                  <a:lnTo>
                    <a:pt x="5" y="40"/>
                  </a:lnTo>
                  <a:lnTo>
                    <a:pt x="5" y="39"/>
                  </a:lnTo>
                  <a:lnTo>
                    <a:pt x="4" y="38"/>
                  </a:lnTo>
                  <a:lnTo>
                    <a:pt x="2" y="35"/>
                  </a:lnTo>
                  <a:lnTo>
                    <a:pt x="2" y="34"/>
                  </a:lnTo>
                  <a:lnTo>
                    <a:pt x="0" y="31"/>
                  </a:lnTo>
                  <a:lnTo>
                    <a:pt x="0" y="29"/>
                  </a:lnTo>
                  <a:lnTo>
                    <a:pt x="0" y="26"/>
                  </a:lnTo>
                  <a:lnTo>
                    <a:pt x="0" y="24"/>
                  </a:lnTo>
                  <a:lnTo>
                    <a:pt x="0" y="21"/>
                  </a:lnTo>
                  <a:lnTo>
                    <a:pt x="0" y="18"/>
                  </a:lnTo>
                  <a:lnTo>
                    <a:pt x="0" y="16"/>
                  </a:lnTo>
                  <a:lnTo>
                    <a:pt x="2" y="14"/>
                  </a:lnTo>
                  <a:lnTo>
                    <a:pt x="2" y="12"/>
                  </a:lnTo>
                  <a:lnTo>
                    <a:pt x="4" y="9"/>
                  </a:lnTo>
                  <a:lnTo>
                    <a:pt x="5" y="8"/>
                  </a:lnTo>
                  <a:lnTo>
                    <a:pt x="7" y="6"/>
                  </a:lnTo>
                  <a:lnTo>
                    <a:pt x="8" y="5"/>
                  </a:lnTo>
                  <a:lnTo>
                    <a:pt x="9" y="4"/>
                  </a:lnTo>
                  <a:lnTo>
                    <a:pt x="10" y="3"/>
                  </a:lnTo>
                  <a:lnTo>
                    <a:pt x="12" y="2"/>
                  </a:lnTo>
                  <a:lnTo>
                    <a:pt x="14" y="2"/>
                  </a:lnTo>
                  <a:lnTo>
                    <a:pt x="15" y="1"/>
                  </a:lnTo>
                  <a:lnTo>
                    <a:pt x="17" y="0"/>
                  </a:lnTo>
                  <a:lnTo>
                    <a:pt x="18" y="0"/>
                  </a:lnTo>
                  <a:lnTo>
                    <a:pt x="21" y="0"/>
                  </a:lnTo>
                  <a:lnTo>
                    <a:pt x="24" y="0"/>
                  </a:lnTo>
                  <a:lnTo>
                    <a:pt x="26" y="0"/>
                  </a:lnTo>
                  <a:lnTo>
                    <a:pt x="29" y="0"/>
                  </a:lnTo>
                  <a:lnTo>
                    <a:pt x="31" y="0"/>
                  </a:lnTo>
                  <a:lnTo>
                    <a:pt x="34" y="1"/>
                  </a:lnTo>
                  <a:lnTo>
                    <a:pt x="36" y="2"/>
                  </a:lnTo>
                  <a:lnTo>
                    <a:pt x="38" y="3"/>
                  </a:lnTo>
                  <a:lnTo>
                    <a:pt x="41" y="4"/>
                  </a:lnTo>
                  <a:lnTo>
                    <a:pt x="43" y="6"/>
                  </a:lnTo>
                  <a:lnTo>
                    <a:pt x="45" y="8"/>
                  </a:lnTo>
                  <a:lnTo>
                    <a:pt x="45" y="10"/>
                  </a:lnTo>
                  <a:lnTo>
                    <a:pt x="46" y="12"/>
                  </a:lnTo>
                  <a:lnTo>
                    <a:pt x="47" y="14"/>
                  </a:lnTo>
                  <a:lnTo>
                    <a:pt x="47" y="16"/>
                  </a:lnTo>
                </a:path>
              </a:pathLst>
            </a:custGeom>
            <a:solidFill>
              <a:srgbClr val="000000"/>
            </a:solidFill>
            <a:ln w="12700" cap="rnd">
              <a:noFill/>
              <a:round/>
              <a:headEnd/>
              <a:tailEnd/>
            </a:ln>
          </p:spPr>
          <p:txBody>
            <a:bodyPr/>
            <a:lstStyle/>
            <a:p>
              <a:endParaRPr lang="en-CA"/>
            </a:p>
          </p:txBody>
        </p:sp>
        <p:sp>
          <p:nvSpPr>
            <p:cNvPr id="144441" name="Freeform 48"/>
            <p:cNvSpPr>
              <a:spLocks/>
            </p:cNvSpPr>
            <p:nvPr/>
          </p:nvSpPr>
          <p:spPr bwMode="auto">
            <a:xfrm>
              <a:off x="5216" y="4195"/>
              <a:ext cx="52" cy="51"/>
            </a:xfrm>
            <a:custGeom>
              <a:avLst/>
              <a:gdLst>
                <a:gd name="T0" fmla="*/ 19 w 52"/>
                <a:gd name="T1" fmla="*/ 1 h 51"/>
                <a:gd name="T2" fmla="*/ 23 w 52"/>
                <a:gd name="T3" fmla="*/ 0 h 51"/>
                <a:gd name="T4" fmla="*/ 28 w 52"/>
                <a:gd name="T5" fmla="*/ 0 h 51"/>
                <a:gd name="T6" fmla="*/ 31 w 52"/>
                <a:gd name="T7" fmla="*/ 0 h 51"/>
                <a:gd name="T8" fmla="*/ 35 w 52"/>
                <a:gd name="T9" fmla="*/ 1 h 51"/>
                <a:gd name="T10" fmla="*/ 38 w 52"/>
                <a:gd name="T11" fmla="*/ 3 h 51"/>
                <a:gd name="T12" fmla="*/ 42 w 52"/>
                <a:gd name="T13" fmla="*/ 5 h 51"/>
                <a:gd name="T14" fmla="*/ 45 w 52"/>
                <a:gd name="T15" fmla="*/ 9 h 51"/>
                <a:gd name="T16" fmla="*/ 48 w 52"/>
                <a:gd name="T17" fmla="*/ 13 h 51"/>
                <a:gd name="T18" fmla="*/ 50 w 52"/>
                <a:gd name="T19" fmla="*/ 19 h 51"/>
                <a:gd name="T20" fmla="*/ 51 w 52"/>
                <a:gd name="T21" fmla="*/ 24 h 51"/>
                <a:gd name="T22" fmla="*/ 51 w 52"/>
                <a:gd name="T23" fmla="*/ 29 h 51"/>
                <a:gd name="T24" fmla="*/ 50 w 52"/>
                <a:gd name="T25" fmla="*/ 34 h 51"/>
                <a:gd name="T26" fmla="*/ 48 w 52"/>
                <a:gd name="T27" fmla="*/ 37 h 51"/>
                <a:gd name="T28" fmla="*/ 46 w 52"/>
                <a:gd name="T29" fmla="*/ 40 h 51"/>
                <a:gd name="T30" fmla="*/ 44 w 52"/>
                <a:gd name="T31" fmla="*/ 43 h 51"/>
                <a:gd name="T32" fmla="*/ 40 w 52"/>
                <a:gd name="T33" fmla="*/ 45 h 51"/>
                <a:gd name="T34" fmla="*/ 37 w 52"/>
                <a:gd name="T35" fmla="*/ 47 h 51"/>
                <a:gd name="T36" fmla="*/ 32 w 52"/>
                <a:gd name="T37" fmla="*/ 49 h 51"/>
                <a:gd name="T38" fmla="*/ 28 w 52"/>
                <a:gd name="T39" fmla="*/ 50 h 51"/>
                <a:gd name="T40" fmla="*/ 23 w 52"/>
                <a:gd name="T41" fmla="*/ 50 h 51"/>
                <a:gd name="T42" fmla="*/ 20 w 52"/>
                <a:gd name="T43" fmla="*/ 50 h 51"/>
                <a:gd name="T44" fmla="*/ 16 w 52"/>
                <a:gd name="T45" fmla="*/ 49 h 51"/>
                <a:gd name="T46" fmla="*/ 13 w 52"/>
                <a:gd name="T47" fmla="*/ 47 h 51"/>
                <a:gd name="T48" fmla="*/ 9 w 52"/>
                <a:gd name="T49" fmla="*/ 45 h 51"/>
                <a:gd name="T50" fmla="*/ 6 w 52"/>
                <a:gd name="T51" fmla="*/ 41 h 51"/>
                <a:gd name="T52" fmla="*/ 3 w 52"/>
                <a:gd name="T53" fmla="*/ 37 h 51"/>
                <a:gd name="T54" fmla="*/ 1 w 52"/>
                <a:gd name="T55" fmla="*/ 31 h 51"/>
                <a:gd name="T56" fmla="*/ 0 w 52"/>
                <a:gd name="T57" fmla="*/ 26 h 51"/>
                <a:gd name="T58" fmla="*/ 0 w 52"/>
                <a:gd name="T59" fmla="*/ 21 h 51"/>
                <a:gd name="T60" fmla="*/ 1 w 52"/>
                <a:gd name="T61" fmla="*/ 16 h 51"/>
                <a:gd name="T62" fmla="*/ 3 w 52"/>
                <a:gd name="T63" fmla="*/ 13 h 51"/>
                <a:gd name="T64" fmla="*/ 5 w 52"/>
                <a:gd name="T65" fmla="*/ 10 h 51"/>
                <a:gd name="T66" fmla="*/ 7 w 52"/>
                <a:gd name="T67" fmla="*/ 7 h 51"/>
                <a:gd name="T68" fmla="*/ 11 w 52"/>
                <a:gd name="T69" fmla="*/ 5 h 51"/>
                <a:gd name="T70" fmla="*/ 14 w 52"/>
                <a:gd name="T71" fmla="*/ 3 h 5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2"/>
                <a:gd name="T109" fmla="*/ 0 h 51"/>
                <a:gd name="T110" fmla="*/ 52 w 52"/>
                <a:gd name="T111" fmla="*/ 51 h 51"/>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2" h="51">
                  <a:moveTo>
                    <a:pt x="17" y="2"/>
                  </a:moveTo>
                  <a:lnTo>
                    <a:pt x="19" y="1"/>
                  </a:lnTo>
                  <a:lnTo>
                    <a:pt x="21" y="0"/>
                  </a:lnTo>
                  <a:lnTo>
                    <a:pt x="23" y="0"/>
                  </a:lnTo>
                  <a:lnTo>
                    <a:pt x="26" y="0"/>
                  </a:lnTo>
                  <a:lnTo>
                    <a:pt x="28" y="0"/>
                  </a:lnTo>
                  <a:lnTo>
                    <a:pt x="29" y="0"/>
                  </a:lnTo>
                  <a:lnTo>
                    <a:pt x="31" y="0"/>
                  </a:lnTo>
                  <a:lnTo>
                    <a:pt x="33" y="0"/>
                  </a:lnTo>
                  <a:lnTo>
                    <a:pt x="35" y="1"/>
                  </a:lnTo>
                  <a:lnTo>
                    <a:pt x="36" y="2"/>
                  </a:lnTo>
                  <a:lnTo>
                    <a:pt x="38" y="3"/>
                  </a:lnTo>
                  <a:lnTo>
                    <a:pt x="39" y="3"/>
                  </a:lnTo>
                  <a:lnTo>
                    <a:pt x="42" y="5"/>
                  </a:lnTo>
                  <a:lnTo>
                    <a:pt x="44" y="7"/>
                  </a:lnTo>
                  <a:lnTo>
                    <a:pt x="45" y="9"/>
                  </a:lnTo>
                  <a:lnTo>
                    <a:pt x="47" y="11"/>
                  </a:lnTo>
                  <a:lnTo>
                    <a:pt x="48" y="13"/>
                  </a:lnTo>
                  <a:lnTo>
                    <a:pt x="49" y="16"/>
                  </a:lnTo>
                  <a:lnTo>
                    <a:pt x="50" y="19"/>
                  </a:lnTo>
                  <a:lnTo>
                    <a:pt x="50" y="21"/>
                  </a:lnTo>
                  <a:lnTo>
                    <a:pt x="51" y="24"/>
                  </a:lnTo>
                  <a:lnTo>
                    <a:pt x="51" y="26"/>
                  </a:lnTo>
                  <a:lnTo>
                    <a:pt x="51" y="29"/>
                  </a:lnTo>
                  <a:lnTo>
                    <a:pt x="50" y="31"/>
                  </a:lnTo>
                  <a:lnTo>
                    <a:pt x="50" y="34"/>
                  </a:lnTo>
                  <a:lnTo>
                    <a:pt x="48" y="36"/>
                  </a:lnTo>
                  <a:lnTo>
                    <a:pt x="48" y="37"/>
                  </a:lnTo>
                  <a:lnTo>
                    <a:pt x="47" y="39"/>
                  </a:lnTo>
                  <a:lnTo>
                    <a:pt x="46" y="40"/>
                  </a:lnTo>
                  <a:lnTo>
                    <a:pt x="45" y="41"/>
                  </a:lnTo>
                  <a:lnTo>
                    <a:pt x="44" y="43"/>
                  </a:lnTo>
                  <a:lnTo>
                    <a:pt x="42" y="44"/>
                  </a:lnTo>
                  <a:lnTo>
                    <a:pt x="40" y="45"/>
                  </a:lnTo>
                  <a:lnTo>
                    <a:pt x="39" y="46"/>
                  </a:lnTo>
                  <a:lnTo>
                    <a:pt x="37" y="47"/>
                  </a:lnTo>
                  <a:lnTo>
                    <a:pt x="34" y="48"/>
                  </a:lnTo>
                  <a:lnTo>
                    <a:pt x="32" y="49"/>
                  </a:lnTo>
                  <a:lnTo>
                    <a:pt x="29" y="50"/>
                  </a:lnTo>
                  <a:lnTo>
                    <a:pt x="28" y="50"/>
                  </a:lnTo>
                  <a:lnTo>
                    <a:pt x="25" y="50"/>
                  </a:lnTo>
                  <a:lnTo>
                    <a:pt x="23" y="50"/>
                  </a:lnTo>
                  <a:lnTo>
                    <a:pt x="22" y="50"/>
                  </a:lnTo>
                  <a:lnTo>
                    <a:pt x="20" y="50"/>
                  </a:lnTo>
                  <a:lnTo>
                    <a:pt x="18" y="50"/>
                  </a:lnTo>
                  <a:lnTo>
                    <a:pt x="16" y="49"/>
                  </a:lnTo>
                  <a:lnTo>
                    <a:pt x="15" y="48"/>
                  </a:lnTo>
                  <a:lnTo>
                    <a:pt x="13" y="47"/>
                  </a:lnTo>
                  <a:lnTo>
                    <a:pt x="12" y="47"/>
                  </a:lnTo>
                  <a:lnTo>
                    <a:pt x="9" y="45"/>
                  </a:lnTo>
                  <a:lnTo>
                    <a:pt x="7" y="43"/>
                  </a:lnTo>
                  <a:lnTo>
                    <a:pt x="6" y="41"/>
                  </a:lnTo>
                  <a:lnTo>
                    <a:pt x="4" y="39"/>
                  </a:lnTo>
                  <a:lnTo>
                    <a:pt x="3" y="37"/>
                  </a:lnTo>
                  <a:lnTo>
                    <a:pt x="2" y="34"/>
                  </a:lnTo>
                  <a:lnTo>
                    <a:pt x="1" y="31"/>
                  </a:lnTo>
                  <a:lnTo>
                    <a:pt x="0" y="29"/>
                  </a:lnTo>
                  <a:lnTo>
                    <a:pt x="0" y="26"/>
                  </a:lnTo>
                  <a:lnTo>
                    <a:pt x="0" y="24"/>
                  </a:lnTo>
                  <a:lnTo>
                    <a:pt x="0" y="21"/>
                  </a:lnTo>
                  <a:lnTo>
                    <a:pt x="1" y="19"/>
                  </a:lnTo>
                  <a:lnTo>
                    <a:pt x="1" y="16"/>
                  </a:lnTo>
                  <a:lnTo>
                    <a:pt x="2" y="14"/>
                  </a:lnTo>
                  <a:lnTo>
                    <a:pt x="3" y="13"/>
                  </a:lnTo>
                  <a:lnTo>
                    <a:pt x="4" y="12"/>
                  </a:lnTo>
                  <a:lnTo>
                    <a:pt x="5" y="10"/>
                  </a:lnTo>
                  <a:lnTo>
                    <a:pt x="6" y="9"/>
                  </a:lnTo>
                  <a:lnTo>
                    <a:pt x="7" y="7"/>
                  </a:lnTo>
                  <a:lnTo>
                    <a:pt x="9" y="6"/>
                  </a:lnTo>
                  <a:lnTo>
                    <a:pt x="11" y="5"/>
                  </a:lnTo>
                  <a:lnTo>
                    <a:pt x="12" y="4"/>
                  </a:lnTo>
                  <a:lnTo>
                    <a:pt x="14" y="3"/>
                  </a:lnTo>
                  <a:lnTo>
                    <a:pt x="17" y="2"/>
                  </a:lnTo>
                </a:path>
              </a:pathLst>
            </a:custGeom>
            <a:solidFill>
              <a:srgbClr val="000000"/>
            </a:solidFill>
            <a:ln w="12700" cap="rnd">
              <a:noFill/>
              <a:round/>
              <a:headEnd/>
              <a:tailEnd/>
            </a:ln>
          </p:spPr>
          <p:txBody>
            <a:bodyPr/>
            <a:lstStyle/>
            <a:p>
              <a:endParaRPr lang="en-CA"/>
            </a:p>
          </p:txBody>
        </p:sp>
        <p:sp>
          <p:nvSpPr>
            <p:cNvPr id="144442" name="Freeform 49"/>
            <p:cNvSpPr>
              <a:spLocks/>
            </p:cNvSpPr>
            <p:nvPr/>
          </p:nvSpPr>
          <p:spPr bwMode="auto">
            <a:xfrm>
              <a:off x="5227" y="4205"/>
              <a:ext cx="31" cy="32"/>
            </a:xfrm>
            <a:custGeom>
              <a:avLst/>
              <a:gdLst>
                <a:gd name="T0" fmla="*/ 9 w 31"/>
                <a:gd name="T1" fmla="*/ 1 h 32"/>
                <a:gd name="T2" fmla="*/ 10 w 31"/>
                <a:gd name="T3" fmla="*/ 1 h 32"/>
                <a:gd name="T4" fmla="*/ 12 w 31"/>
                <a:gd name="T5" fmla="*/ 0 h 32"/>
                <a:gd name="T6" fmla="*/ 13 w 31"/>
                <a:gd name="T7" fmla="*/ 0 h 32"/>
                <a:gd name="T8" fmla="*/ 15 w 31"/>
                <a:gd name="T9" fmla="*/ 0 h 32"/>
                <a:gd name="T10" fmla="*/ 17 w 31"/>
                <a:gd name="T11" fmla="*/ 0 h 32"/>
                <a:gd name="T12" fmla="*/ 19 w 31"/>
                <a:gd name="T13" fmla="*/ 1 h 32"/>
                <a:gd name="T14" fmla="*/ 21 w 31"/>
                <a:gd name="T15" fmla="*/ 2 h 32"/>
                <a:gd name="T16" fmla="*/ 23 w 31"/>
                <a:gd name="T17" fmla="*/ 3 h 32"/>
                <a:gd name="T18" fmla="*/ 24 w 31"/>
                <a:gd name="T19" fmla="*/ 4 h 32"/>
                <a:gd name="T20" fmla="*/ 25 w 31"/>
                <a:gd name="T21" fmla="*/ 5 h 32"/>
                <a:gd name="T22" fmla="*/ 26 w 31"/>
                <a:gd name="T23" fmla="*/ 6 h 32"/>
                <a:gd name="T24" fmla="*/ 27 w 31"/>
                <a:gd name="T25" fmla="*/ 8 h 32"/>
                <a:gd name="T26" fmla="*/ 28 w 31"/>
                <a:gd name="T27" fmla="*/ 10 h 32"/>
                <a:gd name="T28" fmla="*/ 29 w 31"/>
                <a:gd name="T29" fmla="*/ 13 h 32"/>
                <a:gd name="T30" fmla="*/ 30 w 31"/>
                <a:gd name="T31" fmla="*/ 16 h 32"/>
                <a:gd name="T32" fmla="*/ 30 w 31"/>
                <a:gd name="T33" fmla="*/ 18 h 32"/>
                <a:gd name="T34" fmla="*/ 30 w 31"/>
                <a:gd name="T35" fmla="*/ 19 h 32"/>
                <a:gd name="T36" fmla="*/ 29 w 31"/>
                <a:gd name="T37" fmla="*/ 21 h 32"/>
                <a:gd name="T38" fmla="*/ 29 w 31"/>
                <a:gd name="T39" fmla="*/ 22 h 32"/>
                <a:gd name="T40" fmla="*/ 28 w 31"/>
                <a:gd name="T41" fmla="*/ 24 h 32"/>
                <a:gd name="T42" fmla="*/ 27 w 31"/>
                <a:gd name="T43" fmla="*/ 26 h 32"/>
                <a:gd name="T44" fmla="*/ 26 w 31"/>
                <a:gd name="T45" fmla="*/ 27 h 32"/>
                <a:gd name="T46" fmla="*/ 24 w 31"/>
                <a:gd name="T47" fmla="*/ 29 h 32"/>
                <a:gd name="T48" fmla="*/ 23 w 31"/>
                <a:gd name="T49" fmla="*/ 29 h 32"/>
                <a:gd name="T50" fmla="*/ 21 w 31"/>
                <a:gd name="T51" fmla="*/ 30 h 32"/>
                <a:gd name="T52" fmla="*/ 19 w 31"/>
                <a:gd name="T53" fmla="*/ 31 h 32"/>
                <a:gd name="T54" fmla="*/ 16 w 31"/>
                <a:gd name="T55" fmla="*/ 31 h 32"/>
                <a:gd name="T56" fmla="*/ 14 w 31"/>
                <a:gd name="T57" fmla="*/ 31 h 32"/>
                <a:gd name="T58" fmla="*/ 12 w 31"/>
                <a:gd name="T59" fmla="*/ 31 h 32"/>
                <a:gd name="T60" fmla="*/ 10 w 31"/>
                <a:gd name="T61" fmla="*/ 30 h 32"/>
                <a:gd name="T62" fmla="*/ 9 w 31"/>
                <a:gd name="T63" fmla="*/ 30 h 32"/>
                <a:gd name="T64" fmla="*/ 8 w 31"/>
                <a:gd name="T65" fmla="*/ 29 h 32"/>
                <a:gd name="T66" fmla="*/ 7 w 31"/>
                <a:gd name="T67" fmla="*/ 28 h 32"/>
                <a:gd name="T68" fmla="*/ 5 w 31"/>
                <a:gd name="T69" fmla="*/ 27 h 32"/>
                <a:gd name="T70" fmla="*/ 5 w 31"/>
                <a:gd name="T71" fmla="*/ 26 h 32"/>
                <a:gd name="T72" fmla="*/ 4 w 31"/>
                <a:gd name="T73" fmla="*/ 25 h 32"/>
                <a:gd name="T74" fmla="*/ 3 w 31"/>
                <a:gd name="T75" fmla="*/ 23 h 32"/>
                <a:gd name="T76" fmla="*/ 2 w 31"/>
                <a:gd name="T77" fmla="*/ 21 h 32"/>
                <a:gd name="T78" fmla="*/ 0 w 31"/>
                <a:gd name="T79" fmla="*/ 18 h 32"/>
                <a:gd name="T80" fmla="*/ 0 w 31"/>
                <a:gd name="T81" fmla="*/ 14 h 32"/>
                <a:gd name="T82" fmla="*/ 0 w 31"/>
                <a:gd name="T83" fmla="*/ 13 h 32"/>
                <a:gd name="T84" fmla="*/ 0 w 31"/>
                <a:gd name="T85" fmla="*/ 12 h 32"/>
                <a:gd name="T86" fmla="*/ 0 w 31"/>
                <a:gd name="T87" fmla="*/ 10 h 32"/>
                <a:gd name="T88" fmla="*/ 0 w 31"/>
                <a:gd name="T89" fmla="*/ 9 h 32"/>
                <a:gd name="T90" fmla="*/ 2 w 31"/>
                <a:gd name="T91" fmla="*/ 7 h 32"/>
                <a:gd name="T92" fmla="*/ 3 w 31"/>
                <a:gd name="T93" fmla="*/ 5 h 32"/>
                <a:gd name="T94" fmla="*/ 4 w 31"/>
                <a:gd name="T95" fmla="*/ 4 h 32"/>
                <a:gd name="T96" fmla="*/ 6 w 31"/>
                <a:gd name="T97" fmla="*/ 2 h 32"/>
                <a:gd name="T98" fmla="*/ 7 w 31"/>
                <a:gd name="T99" fmla="*/ 2 h 32"/>
                <a:gd name="T100" fmla="*/ 9 w 31"/>
                <a:gd name="T101" fmla="*/ 1 h 3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31"/>
                <a:gd name="T154" fmla="*/ 0 h 32"/>
                <a:gd name="T155" fmla="*/ 31 w 31"/>
                <a:gd name="T156" fmla="*/ 32 h 3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31" h="32">
                  <a:moveTo>
                    <a:pt x="9" y="1"/>
                  </a:moveTo>
                  <a:lnTo>
                    <a:pt x="10" y="1"/>
                  </a:lnTo>
                  <a:lnTo>
                    <a:pt x="12" y="0"/>
                  </a:lnTo>
                  <a:lnTo>
                    <a:pt x="13" y="0"/>
                  </a:lnTo>
                  <a:lnTo>
                    <a:pt x="15" y="0"/>
                  </a:lnTo>
                  <a:lnTo>
                    <a:pt x="17" y="0"/>
                  </a:lnTo>
                  <a:lnTo>
                    <a:pt x="19" y="1"/>
                  </a:lnTo>
                  <a:lnTo>
                    <a:pt x="21" y="2"/>
                  </a:lnTo>
                  <a:lnTo>
                    <a:pt x="23" y="3"/>
                  </a:lnTo>
                  <a:lnTo>
                    <a:pt x="24" y="4"/>
                  </a:lnTo>
                  <a:lnTo>
                    <a:pt x="25" y="5"/>
                  </a:lnTo>
                  <a:lnTo>
                    <a:pt x="26" y="6"/>
                  </a:lnTo>
                  <a:lnTo>
                    <a:pt x="27" y="8"/>
                  </a:lnTo>
                  <a:lnTo>
                    <a:pt x="28" y="10"/>
                  </a:lnTo>
                  <a:lnTo>
                    <a:pt x="29" y="13"/>
                  </a:lnTo>
                  <a:lnTo>
                    <a:pt x="30" y="16"/>
                  </a:lnTo>
                  <a:lnTo>
                    <a:pt x="30" y="18"/>
                  </a:lnTo>
                  <a:lnTo>
                    <a:pt x="30" y="19"/>
                  </a:lnTo>
                  <a:lnTo>
                    <a:pt x="29" y="21"/>
                  </a:lnTo>
                  <a:lnTo>
                    <a:pt x="29" y="22"/>
                  </a:lnTo>
                  <a:lnTo>
                    <a:pt x="28" y="24"/>
                  </a:lnTo>
                  <a:lnTo>
                    <a:pt x="27" y="26"/>
                  </a:lnTo>
                  <a:lnTo>
                    <a:pt x="26" y="27"/>
                  </a:lnTo>
                  <a:lnTo>
                    <a:pt x="24" y="29"/>
                  </a:lnTo>
                  <a:lnTo>
                    <a:pt x="23" y="29"/>
                  </a:lnTo>
                  <a:lnTo>
                    <a:pt x="21" y="30"/>
                  </a:lnTo>
                  <a:lnTo>
                    <a:pt x="19" y="31"/>
                  </a:lnTo>
                  <a:lnTo>
                    <a:pt x="16" y="31"/>
                  </a:lnTo>
                  <a:lnTo>
                    <a:pt x="14" y="31"/>
                  </a:lnTo>
                  <a:lnTo>
                    <a:pt x="12" y="31"/>
                  </a:lnTo>
                  <a:lnTo>
                    <a:pt x="10" y="30"/>
                  </a:lnTo>
                  <a:lnTo>
                    <a:pt x="9" y="30"/>
                  </a:lnTo>
                  <a:lnTo>
                    <a:pt x="8" y="29"/>
                  </a:lnTo>
                  <a:lnTo>
                    <a:pt x="7" y="28"/>
                  </a:lnTo>
                  <a:lnTo>
                    <a:pt x="5" y="27"/>
                  </a:lnTo>
                  <a:lnTo>
                    <a:pt x="5" y="26"/>
                  </a:lnTo>
                  <a:lnTo>
                    <a:pt x="4" y="25"/>
                  </a:lnTo>
                  <a:lnTo>
                    <a:pt x="3" y="23"/>
                  </a:lnTo>
                  <a:lnTo>
                    <a:pt x="2" y="21"/>
                  </a:lnTo>
                  <a:lnTo>
                    <a:pt x="0" y="18"/>
                  </a:lnTo>
                  <a:lnTo>
                    <a:pt x="0" y="14"/>
                  </a:lnTo>
                  <a:lnTo>
                    <a:pt x="0" y="13"/>
                  </a:lnTo>
                  <a:lnTo>
                    <a:pt x="0" y="12"/>
                  </a:lnTo>
                  <a:lnTo>
                    <a:pt x="0" y="10"/>
                  </a:lnTo>
                  <a:lnTo>
                    <a:pt x="0" y="9"/>
                  </a:lnTo>
                  <a:lnTo>
                    <a:pt x="2" y="7"/>
                  </a:lnTo>
                  <a:lnTo>
                    <a:pt x="3" y="5"/>
                  </a:lnTo>
                  <a:lnTo>
                    <a:pt x="4" y="4"/>
                  </a:lnTo>
                  <a:lnTo>
                    <a:pt x="6" y="2"/>
                  </a:lnTo>
                  <a:lnTo>
                    <a:pt x="7" y="2"/>
                  </a:lnTo>
                  <a:lnTo>
                    <a:pt x="9" y="1"/>
                  </a:lnTo>
                </a:path>
              </a:pathLst>
            </a:custGeom>
            <a:solidFill>
              <a:srgbClr val="FFFFFF"/>
            </a:solidFill>
            <a:ln w="12700" cap="rnd">
              <a:noFill/>
              <a:round/>
              <a:headEnd/>
              <a:tailEnd/>
            </a:ln>
          </p:spPr>
          <p:txBody>
            <a:bodyPr/>
            <a:lstStyle/>
            <a:p>
              <a:endParaRPr lang="en-CA"/>
            </a:p>
          </p:txBody>
        </p:sp>
        <p:sp>
          <p:nvSpPr>
            <p:cNvPr id="144443" name="Freeform 50"/>
            <p:cNvSpPr>
              <a:spLocks/>
            </p:cNvSpPr>
            <p:nvPr/>
          </p:nvSpPr>
          <p:spPr bwMode="auto">
            <a:xfrm>
              <a:off x="5258" y="4184"/>
              <a:ext cx="53" cy="43"/>
            </a:xfrm>
            <a:custGeom>
              <a:avLst/>
              <a:gdLst>
                <a:gd name="T0" fmla="*/ 0 w 53"/>
                <a:gd name="T1" fmla="*/ 5 h 43"/>
                <a:gd name="T2" fmla="*/ 7 w 53"/>
                <a:gd name="T3" fmla="*/ 0 h 43"/>
                <a:gd name="T4" fmla="*/ 29 w 53"/>
                <a:gd name="T5" fmla="*/ 30 h 43"/>
                <a:gd name="T6" fmla="*/ 47 w 53"/>
                <a:gd name="T7" fmla="*/ 17 h 43"/>
                <a:gd name="T8" fmla="*/ 52 w 53"/>
                <a:gd name="T9" fmla="*/ 24 h 43"/>
                <a:gd name="T10" fmla="*/ 26 w 53"/>
                <a:gd name="T11" fmla="*/ 42 h 43"/>
                <a:gd name="T12" fmla="*/ 0 w 53"/>
                <a:gd name="T13" fmla="*/ 5 h 43"/>
                <a:gd name="T14" fmla="*/ 0 60000 65536"/>
                <a:gd name="T15" fmla="*/ 0 60000 65536"/>
                <a:gd name="T16" fmla="*/ 0 60000 65536"/>
                <a:gd name="T17" fmla="*/ 0 60000 65536"/>
                <a:gd name="T18" fmla="*/ 0 60000 65536"/>
                <a:gd name="T19" fmla="*/ 0 60000 65536"/>
                <a:gd name="T20" fmla="*/ 0 60000 65536"/>
                <a:gd name="T21" fmla="*/ 0 w 53"/>
                <a:gd name="T22" fmla="*/ 0 h 43"/>
                <a:gd name="T23" fmla="*/ 53 w 53"/>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3" h="43">
                  <a:moveTo>
                    <a:pt x="0" y="5"/>
                  </a:moveTo>
                  <a:lnTo>
                    <a:pt x="7" y="0"/>
                  </a:lnTo>
                  <a:lnTo>
                    <a:pt x="29" y="30"/>
                  </a:lnTo>
                  <a:lnTo>
                    <a:pt x="47" y="17"/>
                  </a:lnTo>
                  <a:lnTo>
                    <a:pt x="52" y="24"/>
                  </a:lnTo>
                  <a:lnTo>
                    <a:pt x="26" y="42"/>
                  </a:lnTo>
                  <a:lnTo>
                    <a:pt x="0" y="5"/>
                  </a:lnTo>
                </a:path>
              </a:pathLst>
            </a:custGeom>
            <a:solidFill>
              <a:srgbClr val="000000"/>
            </a:solidFill>
            <a:ln w="12700" cap="rnd">
              <a:noFill/>
              <a:round/>
              <a:headEnd/>
              <a:tailEnd/>
            </a:ln>
          </p:spPr>
          <p:txBody>
            <a:bodyPr/>
            <a:lstStyle/>
            <a:p>
              <a:endParaRPr lang="en-CA"/>
            </a:p>
          </p:txBody>
        </p:sp>
        <p:sp>
          <p:nvSpPr>
            <p:cNvPr id="144444" name="Freeform 51"/>
            <p:cNvSpPr>
              <a:spLocks/>
            </p:cNvSpPr>
            <p:nvPr/>
          </p:nvSpPr>
          <p:spPr bwMode="auto">
            <a:xfrm>
              <a:off x="5285" y="4141"/>
              <a:ext cx="59" cy="58"/>
            </a:xfrm>
            <a:custGeom>
              <a:avLst/>
              <a:gdLst>
                <a:gd name="T0" fmla="*/ 0 w 59"/>
                <a:gd name="T1" fmla="*/ 30 h 58"/>
                <a:gd name="T2" fmla="*/ 8 w 59"/>
                <a:gd name="T3" fmla="*/ 22 h 58"/>
                <a:gd name="T4" fmla="*/ 29 w 59"/>
                <a:gd name="T5" fmla="*/ 43 h 58"/>
                <a:gd name="T6" fmla="*/ 32 w 59"/>
                <a:gd name="T7" fmla="*/ 46 h 58"/>
                <a:gd name="T8" fmla="*/ 33 w 59"/>
                <a:gd name="T9" fmla="*/ 46 h 58"/>
                <a:gd name="T10" fmla="*/ 34 w 59"/>
                <a:gd name="T11" fmla="*/ 47 h 58"/>
                <a:gd name="T12" fmla="*/ 35 w 59"/>
                <a:gd name="T13" fmla="*/ 47 h 58"/>
                <a:gd name="T14" fmla="*/ 36 w 59"/>
                <a:gd name="T15" fmla="*/ 47 h 58"/>
                <a:gd name="T16" fmla="*/ 37 w 59"/>
                <a:gd name="T17" fmla="*/ 47 h 58"/>
                <a:gd name="T18" fmla="*/ 38 w 59"/>
                <a:gd name="T19" fmla="*/ 47 h 58"/>
                <a:gd name="T20" fmla="*/ 39 w 59"/>
                <a:gd name="T21" fmla="*/ 46 h 58"/>
                <a:gd name="T22" fmla="*/ 41 w 59"/>
                <a:gd name="T23" fmla="*/ 46 h 58"/>
                <a:gd name="T24" fmla="*/ 43 w 59"/>
                <a:gd name="T25" fmla="*/ 44 h 58"/>
                <a:gd name="T26" fmla="*/ 44 w 59"/>
                <a:gd name="T27" fmla="*/ 43 h 58"/>
                <a:gd name="T28" fmla="*/ 45 w 59"/>
                <a:gd name="T29" fmla="*/ 42 h 58"/>
                <a:gd name="T30" fmla="*/ 46 w 59"/>
                <a:gd name="T31" fmla="*/ 41 h 58"/>
                <a:gd name="T32" fmla="*/ 47 w 59"/>
                <a:gd name="T33" fmla="*/ 39 h 58"/>
                <a:gd name="T34" fmla="*/ 47 w 59"/>
                <a:gd name="T35" fmla="*/ 38 h 58"/>
                <a:gd name="T36" fmla="*/ 47 w 59"/>
                <a:gd name="T37" fmla="*/ 36 h 58"/>
                <a:gd name="T38" fmla="*/ 47 w 59"/>
                <a:gd name="T39" fmla="*/ 34 h 58"/>
                <a:gd name="T40" fmla="*/ 47 w 59"/>
                <a:gd name="T41" fmla="*/ 33 h 58"/>
                <a:gd name="T42" fmla="*/ 46 w 59"/>
                <a:gd name="T43" fmla="*/ 31 h 58"/>
                <a:gd name="T44" fmla="*/ 44 w 59"/>
                <a:gd name="T45" fmla="*/ 28 h 58"/>
                <a:gd name="T46" fmla="*/ 23 w 59"/>
                <a:gd name="T47" fmla="*/ 7 h 58"/>
                <a:gd name="T48" fmla="*/ 30 w 59"/>
                <a:gd name="T49" fmla="*/ 0 h 58"/>
                <a:gd name="T50" fmla="*/ 53 w 59"/>
                <a:gd name="T51" fmla="*/ 22 h 58"/>
                <a:gd name="T52" fmla="*/ 54 w 59"/>
                <a:gd name="T53" fmla="*/ 23 h 58"/>
                <a:gd name="T54" fmla="*/ 55 w 59"/>
                <a:gd name="T55" fmla="*/ 25 h 58"/>
                <a:gd name="T56" fmla="*/ 56 w 59"/>
                <a:gd name="T57" fmla="*/ 26 h 58"/>
                <a:gd name="T58" fmla="*/ 57 w 59"/>
                <a:gd name="T59" fmla="*/ 28 h 58"/>
                <a:gd name="T60" fmla="*/ 57 w 59"/>
                <a:gd name="T61" fmla="*/ 29 h 58"/>
                <a:gd name="T62" fmla="*/ 57 w 59"/>
                <a:gd name="T63" fmla="*/ 30 h 58"/>
                <a:gd name="T64" fmla="*/ 58 w 59"/>
                <a:gd name="T65" fmla="*/ 31 h 58"/>
                <a:gd name="T66" fmla="*/ 58 w 59"/>
                <a:gd name="T67" fmla="*/ 33 h 58"/>
                <a:gd name="T68" fmla="*/ 58 w 59"/>
                <a:gd name="T69" fmla="*/ 34 h 58"/>
                <a:gd name="T70" fmla="*/ 57 w 59"/>
                <a:gd name="T71" fmla="*/ 36 h 58"/>
                <a:gd name="T72" fmla="*/ 57 w 59"/>
                <a:gd name="T73" fmla="*/ 38 h 58"/>
                <a:gd name="T74" fmla="*/ 56 w 59"/>
                <a:gd name="T75" fmla="*/ 41 h 58"/>
                <a:gd name="T76" fmla="*/ 55 w 59"/>
                <a:gd name="T77" fmla="*/ 43 h 58"/>
                <a:gd name="T78" fmla="*/ 53 w 59"/>
                <a:gd name="T79" fmla="*/ 46 h 58"/>
                <a:gd name="T80" fmla="*/ 52 w 59"/>
                <a:gd name="T81" fmla="*/ 47 h 58"/>
                <a:gd name="T82" fmla="*/ 50 w 59"/>
                <a:gd name="T83" fmla="*/ 49 h 58"/>
                <a:gd name="T84" fmla="*/ 48 w 59"/>
                <a:gd name="T85" fmla="*/ 50 h 58"/>
                <a:gd name="T86" fmla="*/ 47 w 59"/>
                <a:gd name="T87" fmla="*/ 52 h 58"/>
                <a:gd name="T88" fmla="*/ 45 w 59"/>
                <a:gd name="T89" fmla="*/ 53 h 58"/>
                <a:gd name="T90" fmla="*/ 43 w 59"/>
                <a:gd name="T91" fmla="*/ 55 h 58"/>
                <a:gd name="T92" fmla="*/ 41 w 59"/>
                <a:gd name="T93" fmla="*/ 56 h 58"/>
                <a:gd name="T94" fmla="*/ 37 w 59"/>
                <a:gd name="T95" fmla="*/ 57 h 58"/>
                <a:gd name="T96" fmla="*/ 35 w 59"/>
                <a:gd name="T97" fmla="*/ 57 h 58"/>
                <a:gd name="T98" fmla="*/ 32 w 59"/>
                <a:gd name="T99" fmla="*/ 57 h 58"/>
                <a:gd name="T100" fmla="*/ 30 w 59"/>
                <a:gd name="T101" fmla="*/ 57 h 58"/>
                <a:gd name="T102" fmla="*/ 29 w 59"/>
                <a:gd name="T103" fmla="*/ 56 h 58"/>
                <a:gd name="T104" fmla="*/ 27 w 59"/>
                <a:gd name="T105" fmla="*/ 55 h 58"/>
                <a:gd name="T106" fmla="*/ 26 w 59"/>
                <a:gd name="T107" fmla="*/ 55 h 58"/>
                <a:gd name="T108" fmla="*/ 24 w 59"/>
                <a:gd name="T109" fmla="*/ 53 h 58"/>
                <a:gd name="T110" fmla="*/ 22 w 59"/>
                <a:gd name="T111" fmla="*/ 52 h 58"/>
                <a:gd name="T112" fmla="*/ 0 w 59"/>
                <a:gd name="T113" fmla="*/ 30 h 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9"/>
                <a:gd name="T172" fmla="*/ 0 h 58"/>
                <a:gd name="T173" fmla="*/ 59 w 59"/>
                <a:gd name="T174" fmla="*/ 58 h 58"/>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9" h="58">
                  <a:moveTo>
                    <a:pt x="0" y="30"/>
                  </a:moveTo>
                  <a:lnTo>
                    <a:pt x="8" y="22"/>
                  </a:lnTo>
                  <a:lnTo>
                    <a:pt x="29" y="43"/>
                  </a:lnTo>
                  <a:lnTo>
                    <a:pt x="32" y="46"/>
                  </a:lnTo>
                  <a:lnTo>
                    <a:pt x="33" y="46"/>
                  </a:lnTo>
                  <a:lnTo>
                    <a:pt x="34" y="47"/>
                  </a:lnTo>
                  <a:lnTo>
                    <a:pt x="35" y="47"/>
                  </a:lnTo>
                  <a:lnTo>
                    <a:pt x="36" y="47"/>
                  </a:lnTo>
                  <a:lnTo>
                    <a:pt x="37" y="47"/>
                  </a:lnTo>
                  <a:lnTo>
                    <a:pt x="38" y="47"/>
                  </a:lnTo>
                  <a:lnTo>
                    <a:pt x="39" y="46"/>
                  </a:lnTo>
                  <a:lnTo>
                    <a:pt x="41" y="46"/>
                  </a:lnTo>
                  <a:lnTo>
                    <a:pt x="43" y="44"/>
                  </a:lnTo>
                  <a:lnTo>
                    <a:pt x="44" y="43"/>
                  </a:lnTo>
                  <a:lnTo>
                    <a:pt x="45" y="42"/>
                  </a:lnTo>
                  <a:lnTo>
                    <a:pt x="46" y="41"/>
                  </a:lnTo>
                  <a:lnTo>
                    <a:pt x="47" y="39"/>
                  </a:lnTo>
                  <a:lnTo>
                    <a:pt x="47" y="38"/>
                  </a:lnTo>
                  <a:lnTo>
                    <a:pt x="47" y="36"/>
                  </a:lnTo>
                  <a:lnTo>
                    <a:pt x="47" y="34"/>
                  </a:lnTo>
                  <a:lnTo>
                    <a:pt x="47" y="33"/>
                  </a:lnTo>
                  <a:lnTo>
                    <a:pt x="46" y="31"/>
                  </a:lnTo>
                  <a:lnTo>
                    <a:pt x="44" y="28"/>
                  </a:lnTo>
                  <a:lnTo>
                    <a:pt x="23" y="7"/>
                  </a:lnTo>
                  <a:lnTo>
                    <a:pt x="30" y="0"/>
                  </a:lnTo>
                  <a:lnTo>
                    <a:pt x="53" y="22"/>
                  </a:lnTo>
                  <a:lnTo>
                    <a:pt x="54" y="23"/>
                  </a:lnTo>
                  <a:lnTo>
                    <a:pt x="55" y="25"/>
                  </a:lnTo>
                  <a:lnTo>
                    <a:pt x="56" y="26"/>
                  </a:lnTo>
                  <a:lnTo>
                    <a:pt x="57" y="28"/>
                  </a:lnTo>
                  <a:lnTo>
                    <a:pt x="57" y="29"/>
                  </a:lnTo>
                  <a:lnTo>
                    <a:pt x="57" y="30"/>
                  </a:lnTo>
                  <a:lnTo>
                    <a:pt x="58" y="31"/>
                  </a:lnTo>
                  <a:lnTo>
                    <a:pt x="58" y="33"/>
                  </a:lnTo>
                  <a:lnTo>
                    <a:pt x="58" y="34"/>
                  </a:lnTo>
                  <a:lnTo>
                    <a:pt x="57" y="36"/>
                  </a:lnTo>
                  <a:lnTo>
                    <a:pt x="57" y="38"/>
                  </a:lnTo>
                  <a:lnTo>
                    <a:pt x="56" y="41"/>
                  </a:lnTo>
                  <a:lnTo>
                    <a:pt x="55" y="43"/>
                  </a:lnTo>
                  <a:lnTo>
                    <a:pt x="53" y="46"/>
                  </a:lnTo>
                  <a:lnTo>
                    <a:pt x="52" y="47"/>
                  </a:lnTo>
                  <a:lnTo>
                    <a:pt x="50" y="49"/>
                  </a:lnTo>
                  <a:lnTo>
                    <a:pt x="48" y="50"/>
                  </a:lnTo>
                  <a:lnTo>
                    <a:pt x="47" y="52"/>
                  </a:lnTo>
                  <a:lnTo>
                    <a:pt x="45" y="53"/>
                  </a:lnTo>
                  <a:lnTo>
                    <a:pt x="43" y="55"/>
                  </a:lnTo>
                  <a:lnTo>
                    <a:pt x="41" y="56"/>
                  </a:lnTo>
                  <a:lnTo>
                    <a:pt x="37" y="57"/>
                  </a:lnTo>
                  <a:lnTo>
                    <a:pt x="35" y="57"/>
                  </a:lnTo>
                  <a:lnTo>
                    <a:pt x="32" y="57"/>
                  </a:lnTo>
                  <a:lnTo>
                    <a:pt x="30" y="57"/>
                  </a:lnTo>
                  <a:lnTo>
                    <a:pt x="29" y="56"/>
                  </a:lnTo>
                  <a:lnTo>
                    <a:pt x="27" y="55"/>
                  </a:lnTo>
                  <a:lnTo>
                    <a:pt x="26" y="55"/>
                  </a:lnTo>
                  <a:lnTo>
                    <a:pt x="24" y="53"/>
                  </a:lnTo>
                  <a:lnTo>
                    <a:pt x="22" y="52"/>
                  </a:lnTo>
                  <a:lnTo>
                    <a:pt x="0" y="30"/>
                  </a:lnTo>
                </a:path>
              </a:pathLst>
            </a:custGeom>
            <a:solidFill>
              <a:srgbClr val="000000"/>
            </a:solidFill>
            <a:ln w="12700" cap="rnd">
              <a:noFill/>
              <a:round/>
              <a:headEnd/>
              <a:tailEnd/>
            </a:ln>
          </p:spPr>
          <p:txBody>
            <a:bodyPr/>
            <a:lstStyle/>
            <a:p>
              <a:endParaRPr lang="en-CA"/>
            </a:p>
          </p:txBody>
        </p:sp>
        <p:sp>
          <p:nvSpPr>
            <p:cNvPr id="144445" name="Freeform 52"/>
            <p:cNvSpPr>
              <a:spLocks/>
            </p:cNvSpPr>
            <p:nvPr/>
          </p:nvSpPr>
          <p:spPr bwMode="auto">
            <a:xfrm>
              <a:off x="5320" y="4097"/>
              <a:ext cx="68" cy="67"/>
            </a:xfrm>
            <a:custGeom>
              <a:avLst/>
              <a:gdLst>
                <a:gd name="T0" fmla="*/ 0 w 68"/>
                <a:gd name="T1" fmla="*/ 42 h 67"/>
                <a:gd name="T2" fmla="*/ 9 w 68"/>
                <a:gd name="T3" fmla="*/ 29 h 67"/>
                <a:gd name="T4" fmla="*/ 43 w 68"/>
                <a:gd name="T5" fmla="*/ 38 h 67"/>
                <a:gd name="T6" fmla="*/ 19 w 68"/>
                <a:gd name="T7" fmla="*/ 13 h 67"/>
                <a:gd name="T8" fmla="*/ 26 w 68"/>
                <a:gd name="T9" fmla="*/ 0 h 67"/>
                <a:gd name="T10" fmla="*/ 67 w 68"/>
                <a:gd name="T11" fmla="*/ 24 h 67"/>
                <a:gd name="T12" fmla="*/ 61 w 68"/>
                <a:gd name="T13" fmla="*/ 32 h 67"/>
                <a:gd name="T14" fmla="*/ 31 w 68"/>
                <a:gd name="T15" fmla="*/ 14 h 67"/>
                <a:gd name="T16" fmla="*/ 56 w 68"/>
                <a:gd name="T17" fmla="*/ 40 h 67"/>
                <a:gd name="T18" fmla="*/ 51 w 68"/>
                <a:gd name="T19" fmla="*/ 49 h 67"/>
                <a:gd name="T20" fmla="*/ 15 w 68"/>
                <a:gd name="T21" fmla="*/ 39 h 67"/>
                <a:gd name="T22" fmla="*/ 46 w 68"/>
                <a:gd name="T23" fmla="*/ 58 h 67"/>
                <a:gd name="T24" fmla="*/ 41 w 68"/>
                <a:gd name="T25" fmla="*/ 66 h 67"/>
                <a:gd name="T26" fmla="*/ 0 w 68"/>
                <a:gd name="T27" fmla="*/ 42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8"/>
                <a:gd name="T43" fmla="*/ 0 h 67"/>
                <a:gd name="T44" fmla="*/ 68 w 68"/>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8" h="67">
                  <a:moveTo>
                    <a:pt x="0" y="42"/>
                  </a:moveTo>
                  <a:lnTo>
                    <a:pt x="9" y="29"/>
                  </a:lnTo>
                  <a:lnTo>
                    <a:pt x="43" y="38"/>
                  </a:lnTo>
                  <a:lnTo>
                    <a:pt x="19" y="13"/>
                  </a:lnTo>
                  <a:lnTo>
                    <a:pt x="26" y="0"/>
                  </a:lnTo>
                  <a:lnTo>
                    <a:pt x="67" y="24"/>
                  </a:lnTo>
                  <a:lnTo>
                    <a:pt x="61" y="32"/>
                  </a:lnTo>
                  <a:lnTo>
                    <a:pt x="31" y="14"/>
                  </a:lnTo>
                  <a:lnTo>
                    <a:pt x="56" y="40"/>
                  </a:lnTo>
                  <a:lnTo>
                    <a:pt x="51" y="49"/>
                  </a:lnTo>
                  <a:lnTo>
                    <a:pt x="15" y="39"/>
                  </a:lnTo>
                  <a:lnTo>
                    <a:pt x="46" y="58"/>
                  </a:lnTo>
                  <a:lnTo>
                    <a:pt x="41" y="66"/>
                  </a:lnTo>
                  <a:lnTo>
                    <a:pt x="0" y="42"/>
                  </a:lnTo>
                </a:path>
              </a:pathLst>
            </a:custGeom>
            <a:solidFill>
              <a:srgbClr val="000000"/>
            </a:solidFill>
            <a:ln w="12700" cap="rnd">
              <a:noFill/>
              <a:round/>
              <a:headEnd/>
              <a:tailEnd/>
            </a:ln>
          </p:spPr>
          <p:txBody>
            <a:bodyPr/>
            <a:lstStyle/>
            <a:p>
              <a:endParaRPr lang="en-CA"/>
            </a:p>
          </p:txBody>
        </p:sp>
        <p:sp>
          <p:nvSpPr>
            <p:cNvPr id="144446" name="Freeform 53"/>
            <p:cNvSpPr>
              <a:spLocks/>
            </p:cNvSpPr>
            <p:nvPr/>
          </p:nvSpPr>
          <p:spPr bwMode="auto">
            <a:xfrm>
              <a:off x="5350" y="4055"/>
              <a:ext cx="56" cy="53"/>
            </a:xfrm>
            <a:custGeom>
              <a:avLst/>
              <a:gdLst>
                <a:gd name="T0" fmla="*/ 0 w 56"/>
                <a:gd name="T1" fmla="*/ 35 h 53"/>
                <a:gd name="T2" fmla="*/ 10 w 56"/>
                <a:gd name="T3" fmla="*/ 11 h 53"/>
                <a:gd name="T4" fmla="*/ 11 w 56"/>
                <a:gd name="T5" fmla="*/ 8 h 53"/>
                <a:gd name="T6" fmla="*/ 13 w 56"/>
                <a:gd name="T7" fmla="*/ 5 h 53"/>
                <a:gd name="T8" fmla="*/ 14 w 56"/>
                <a:gd name="T9" fmla="*/ 3 h 53"/>
                <a:gd name="T10" fmla="*/ 16 w 56"/>
                <a:gd name="T11" fmla="*/ 2 h 53"/>
                <a:gd name="T12" fmla="*/ 18 w 56"/>
                <a:gd name="T13" fmla="*/ 1 h 53"/>
                <a:gd name="T14" fmla="*/ 20 w 56"/>
                <a:gd name="T15" fmla="*/ 0 h 53"/>
                <a:gd name="T16" fmla="*/ 21 w 56"/>
                <a:gd name="T17" fmla="*/ 0 h 53"/>
                <a:gd name="T18" fmla="*/ 23 w 56"/>
                <a:gd name="T19" fmla="*/ 0 h 53"/>
                <a:gd name="T20" fmla="*/ 25 w 56"/>
                <a:gd name="T21" fmla="*/ 0 h 53"/>
                <a:gd name="T22" fmla="*/ 27 w 56"/>
                <a:gd name="T23" fmla="*/ 0 h 53"/>
                <a:gd name="T24" fmla="*/ 29 w 56"/>
                <a:gd name="T25" fmla="*/ 1 h 53"/>
                <a:gd name="T26" fmla="*/ 30 w 56"/>
                <a:gd name="T27" fmla="*/ 2 h 53"/>
                <a:gd name="T28" fmla="*/ 32 w 56"/>
                <a:gd name="T29" fmla="*/ 3 h 53"/>
                <a:gd name="T30" fmla="*/ 32 w 56"/>
                <a:gd name="T31" fmla="*/ 5 h 53"/>
                <a:gd name="T32" fmla="*/ 33 w 56"/>
                <a:gd name="T33" fmla="*/ 6 h 53"/>
                <a:gd name="T34" fmla="*/ 33 w 56"/>
                <a:gd name="T35" fmla="*/ 8 h 53"/>
                <a:gd name="T36" fmla="*/ 34 w 56"/>
                <a:gd name="T37" fmla="*/ 9 h 53"/>
                <a:gd name="T38" fmla="*/ 34 w 56"/>
                <a:gd name="T39" fmla="*/ 10 h 53"/>
                <a:gd name="T40" fmla="*/ 34 w 56"/>
                <a:gd name="T41" fmla="*/ 9 h 53"/>
                <a:gd name="T42" fmla="*/ 36 w 56"/>
                <a:gd name="T43" fmla="*/ 8 h 53"/>
                <a:gd name="T44" fmla="*/ 37 w 56"/>
                <a:gd name="T45" fmla="*/ 7 h 53"/>
                <a:gd name="T46" fmla="*/ 38 w 56"/>
                <a:gd name="T47" fmla="*/ 6 h 53"/>
                <a:gd name="T48" fmla="*/ 40 w 56"/>
                <a:gd name="T49" fmla="*/ 6 h 53"/>
                <a:gd name="T50" fmla="*/ 42 w 56"/>
                <a:gd name="T51" fmla="*/ 5 h 53"/>
                <a:gd name="T52" fmla="*/ 44 w 56"/>
                <a:gd name="T53" fmla="*/ 5 h 53"/>
                <a:gd name="T54" fmla="*/ 45 w 56"/>
                <a:gd name="T55" fmla="*/ 6 h 53"/>
                <a:gd name="T56" fmla="*/ 47 w 56"/>
                <a:gd name="T57" fmla="*/ 6 h 53"/>
                <a:gd name="T58" fmla="*/ 48 w 56"/>
                <a:gd name="T59" fmla="*/ 7 h 53"/>
                <a:gd name="T60" fmla="*/ 50 w 56"/>
                <a:gd name="T61" fmla="*/ 8 h 53"/>
                <a:gd name="T62" fmla="*/ 51 w 56"/>
                <a:gd name="T63" fmla="*/ 9 h 53"/>
                <a:gd name="T64" fmla="*/ 52 w 56"/>
                <a:gd name="T65" fmla="*/ 10 h 53"/>
                <a:gd name="T66" fmla="*/ 53 w 56"/>
                <a:gd name="T67" fmla="*/ 11 h 53"/>
                <a:gd name="T68" fmla="*/ 54 w 56"/>
                <a:gd name="T69" fmla="*/ 12 h 53"/>
                <a:gd name="T70" fmla="*/ 55 w 56"/>
                <a:gd name="T71" fmla="*/ 14 h 53"/>
                <a:gd name="T72" fmla="*/ 55 w 56"/>
                <a:gd name="T73" fmla="*/ 16 h 53"/>
                <a:gd name="T74" fmla="*/ 55 w 56"/>
                <a:gd name="T75" fmla="*/ 18 h 53"/>
                <a:gd name="T76" fmla="*/ 55 w 56"/>
                <a:gd name="T77" fmla="*/ 20 h 53"/>
                <a:gd name="T78" fmla="*/ 55 w 56"/>
                <a:gd name="T79" fmla="*/ 23 h 53"/>
                <a:gd name="T80" fmla="*/ 55 w 56"/>
                <a:gd name="T81" fmla="*/ 26 h 53"/>
                <a:gd name="T82" fmla="*/ 53 w 56"/>
                <a:gd name="T83" fmla="*/ 30 h 53"/>
                <a:gd name="T84" fmla="*/ 44 w 56"/>
                <a:gd name="T85" fmla="*/ 52 h 53"/>
                <a:gd name="T86" fmla="*/ 0 w 56"/>
                <a:gd name="T87" fmla="*/ 35 h 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6"/>
                <a:gd name="T133" fmla="*/ 0 h 53"/>
                <a:gd name="T134" fmla="*/ 56 w 56"/>
                <a:gd name="T135" fmla="*/ 53 h 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6" h="53">
                  <a:moveTo>
                    <a:pt x="0" y="35"/>
                  </a:moveTo>
                  <a:lnTo>
                    <a:pt x="10" y="11"/>
                  </a:lnTo>
                  <a:lnTo>
                    <a:pt x="11" y="8"/>
                  </a:lnTo>
                  <a:lnTo>
                    <a:pt x="13" y="5"/>
                  </a:lnTo>
                  <a:lnTo>
                    <a:pt x="14" y="3"/>
                  </a:lnTo>
                  <a:lnTo>
                    <a:pt x="16" y="2"/>
                  </a:lnTo>
                  <a:lnTo>
                    <a:pt x="18" y="1"/>
                  </a:lnTo>
                  <a:lnTo>
                    <a:pt x="20" y="0"/>
                  </a:lnTo>
                  <a:lnTo>
                    <a:pt x="21" y="0"/>
                  </a:lnTo>
                  <a:lnTo>
                    <a:pt x="23" y="0"/>
                  </a:lnTo>
                  <a:lnTo>
                    <a:pt x="25" y="0"/>
                  </a:lnTo>
                  <a:lnTo>
                    <a:pt x="27" y="0"/>
                  </a:lnTo>
                  <a:lnTo>
                    <a:pt x="29" y="1"/>
                  </a:lnTo>
                  <a:lnTo>
                    <a:pt x="30" y="2"/>
                  </a:lnTo>
                  <a:lnTo>
                    <a:pt x="32" y="3"/>
                  </a:lnTo>
                  <a:lnTo>
                    <a:pt x="32" y="5"/>
                  </a:lnTo>
                  <a:lnTo>
                    <a:pt x="33" y="6"/>
                  </a:lnTo>
                  <a:lnTo>
                    <a:pt x="33" y="8"/>
                  </a:lnTo>
                  <a:lnTo>
                    <a:pt x="34" y="9"/>
                  </a:lnTo>
                  <a:lnTo>
                    <a:pt x="34" y="10"/>
                  </a:lnTo>
                  <a:lnTo>
                    <a:pt x="34" y="9"/>
                  </a:lnTo>
                  <a:lnTo>
                    <a:pt x="36" y="8"/>
                  </a:lnTo>
                  <a:lnTo>
                    <a:pt x="37" y="7"/>
                  </a:lnTo>
                  <a:lnTo>
                    <a:pt x="38" y="6"/>
                  </a:lnTo>
                  <a:lnTo>
                    <a:pt x="40" y="6"/>
                  </a:lnTo>
                  <a:lnTo>
                    <a:pt x="42" y="5"/>
                  </a:lnTo>
                  <a:lnTo>
                    <a:pt x="44" y="5"/>
                  </a:lnTo>
                  <a:lnTo>
                    <a:pt x="45" y="6"/>
                  </a:lnTo>
                  <a:lnTo>
                    <a:pt x="47" y="6"/>
                  </a:lnTo>
                  <a:lnTo>
                    <a:pt x="48" y="7"/>
                  </a:lnTo>
                  <a:lnTo>
                    <a:pt x="50" y="8"/>
                  </a:lnTo>
                  <a:lnTo>
                    <a:pt x="51" y="9"/>
                  </a:lnTo>
                  <a:lnTo>
                    <a:pt x="52" y="10"/>
                  </a:lnTo>
                  <a:lnTo>
                    <a:pt x="53" y="11"/>
                  </a:lnTo>
                  <a:lnTo>
                    <a:pt x="54" y="12"/>
                  </a:lnTo>
                  <a:lnTo>
                    <a:pt x="55" y="14"/>
                  </a:lnTo>
                  <a:lnTo>
                    <a:pt x="55" y="16"/>
                  </a:lnTo>
                  <a:lnTo>
                    <a:pt x="55" y="18"/>
                  </a:lnTo>
                  <a:lnTo>
                    <a:pt x="55" y="20"/>
                  </a:lnTo>
                  <a:lnTo>
                    <a:pt x="55" y="23"/>
                  </a:lnTo>
                  <a:lnTo>
                    <a:pt x="55" y="26"/>
                  </a:lnTo>
                  <a:lnTo>
                    <a:pt x="53" y="30"/>
                  </a:lnTo>
                  <a:lnTo>
                    <a:pt x="44" y="52"/>
                  </a:lnTo>
                  <a:lnTo>
                    <a:pt x="0" y="35"/>
                  </a:lnTo>
                </a:path>
              </a:pathLst>
            </a:custGeom>
            <a:solidFill>
              <a:srgbClr val="000000"/>
            </a:solidFill>
            <a:ln w="12700" cap="rnd">
              <a:noFill/>
              <a:round/>
              <a:headEnd/>
              <a:tailEnd/>
            </a:ln>
          </p:spPr>
          <p:txBody>
            <a:bodyPr/>
            <a:lstStyle/>
            <a:p>
              <a:endParaRPr lang="en-CA"/>
            </a:p>
          </p:txBody>
        </p:sp>
        <p:sp>
          <p:nvSpPr>
            <p:cNvPr id="144447" name="Freeform 54"/>
            <p:cNvSpPr>
              <a:spLocks/>
            </p:cNvSpPr>
            <p:nvPr/>
          </p:nvSpPr>
          <p:spPr bwMode="auto">
            <a:xfrm>
              <a:off x="5361" y="4065"/>
              <a:ext cx="15" cy="22"/>
            </a:xfrm>
            <a:custGeom>
              <a:avLst/>
              <a:gdLst>
                <a:gd name="T0" fmla="*/ 0 w 15"/>
                <a:gd name="T1" fmla="*/ 18 h 22"/>
                <a:gd name="T2" fmla="*/ 4 w 15"/>
                <a:gd name="T3" fmla="*/ 6 h 22"/>
                <a:gd name="T4" fmla="*/ 5 w 15"/>
                <a:gd name="T5" fmla="*/ 3 h 22"/>
                <a:gd name="T6" fmla="*/ 6 w 15"/>
                <a:gd name="T7" fmla="*/ 2 h 22"/>
                <a:gd name="T8" fmla="*/ 7 w 15"/>
                <a:gd name="T9" fmla="*/ 1 h 22"/>
                <a:gd name="T10" fmla="*/ 7 w 15"/>
                <a:gd name="T11" fmla="*/ 0 h 22"/>
                <a:gd name="T12" fmla="*/ 8 w 15"/>
                <a:gd name="T13" fmla="*/ 0 h 22"/>
                <a:gd name="T14" fmla="*/ 8 w 15"/>
                <a:gd name="T15" fmla="*/ 0 h 22"/>
                <a:gd name="T16" fmla="*/ 10 w 15"/>
                <a:gd name="T17" fmla="*/ 0 h 22"/>
                <a:gd name="T18" fmla="*/ 10 w 15"/>
                <a:gd name="T19" fmla="*/ 0 h 22"/>
                <a:gd name="T20" fmla="*/ 11 w 15"/>
                <a:gd name="T21" fmla="*/ 0 h 22"/>
                <a:gd name="T22" fmla="*/ 11 w 15"/>
                <a:gd name="T23" fmla="*/ 0 h 22"/>
                <a:gd name="T24" fmla="*/ 12 w 15"/>
                <a:gd name="T25" fmla="*/ 0 h 22"/>
                <a:gd name="T26" fmla="*/ 12 w 15"/>
                <a:gd name="T27" fmla="*/ 0 h 22"/>
                <a:gd name="T28" fmla="*/ 13 w 15"/>
                <a:gd name="T29" fmla="*/ 1 h 22"/>
                <a:gd name="T30" fmla="*/ 13 w 15"/>
                <a:gd name="T31" fmla="*/ 2 h 22"/>
                <a:gd name="T32" fmla="*/ 13 w 15"/>
                <a:gd name="T33" fmla="*/ 2 h 22"/>
                <a:gd name="T34" fmla="*/ 14 w 15"/>
                <a:gd name="T35" fmla="*/ 3 h 22"/>
                <a:gd name="T36" fmla="*/ 14 w 15"/>
                <a:gd name="T37" fmla="*/ 4 h 22"/>
                <a:gd name="T38" fmla="*/ 14 w 15"/>
                <a:gd name="T39" fmla="*/ 5 h 22"/>
                <a:gd name="T40" fmla="*/ 13 w 15"/>
                <a:gd name="T41" fmla="*/ 7 h 22"/>
                <a:gd name="T42" fmla="*/ 13 w 15"/>
                <a:gd name="T43" fmla="*/ 9 h 22"/>
                <a:gd name="T44" fmla="*/ 8 w 15"/>
                <a:gd name="T45" fmla="*/ 21 h 22"/>
                <a:gd name="T46" fmla="*/ 0 w 15"/>
                <a:gd name="T47" fmla="*/ 18 h 2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5"/>
                <a:gd name="T73" fmla="*/ 0 h 22"/>
                <a:gd name="T74" fmla="*/ 15 w 15"/>
                <a:gd name="T75" fmla="*/ 22 h 2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5" h="22">
                  <a:moveTo>
                    <a:pt x="0" y="18"/>
                  </a:moveTo>
                  <a:lnTo>
                    <a:pt x="4" y="6"/>
                  </a:lnTo>
                  <a:lnTo>
                    <a:pt x="5" y="3"/>
                  </a:lnTo>
                  <a:lnTo>
                    <a:pt x="6" y="2"/>
                  </a:lnTo>
                  <a:lnTo>
                    <a:pt x="7" y="1"/>
                  </a:lnTo>
                  <a:lnTo>
                    <a:pt x="7" y="0"/>
                  </a:lnTo>
                  <a:lnTo>
                    <a:pt x="8" y="0"/>
                  </a:lnTo>
                  <a:lnTo>
                    <a:pt x="10" y="0"/>
                  </a:lnTo>
                  <a:lnTo>
                    <a:pt x="11" y="0"/>
                  </a:lnTo>
                  <a:lnTo>
                    <a:pt x="12" y="0"/>
                  </a:lnTo>
                  <a:lnTo>
                    <a:pt x="13" y="1"/>
                  </a:lnTo>
                  <a:lnTo>
                    <a:pt x="13" y="2"/>
                  </a:lnTo>
                  <a:lnTo>
                    <a:pt x="14" y="3"/>
                  </a:lnTo>
                  <a:lnTo>
                    <a:pt x="14" y="4"/>
                  </a:lnTo>
                  <a:lnTo>
                    <a:pt x="14" y="5"/>
                  </a:lnTo>
                  <a:lnTo>
                    <a:pt x="13" y="7"/>
                  </a:lnTo>
                  <a:lnTo>
                    <a:pt x="13" y="9"/>
                  </a:lnTo>
                  <a:lnTo>
                    <a:pt x="8" y="21"/>
                  </a:lnTo>
                  <a:lnTo>
                    <a:pt x="0" y="18"/>
                  </a:lnTo>
                </a:path>
              </a:pathLst>
            </a:custGeom>
            <a:solidFill>
              <a:srgbClr val="FFFFFF"/>
            </a:solidFill>
            <a:ln w="12700" cap="rnd">
              <a:noFill/>
              <a:round/>
              <a:headEnd/>
              <a:tailEnd/>
            </a:ln>
          </p:spPr>
          <p:txBody>
            <a:bodyPr/>
            <a:lstStyle/>
            <a:p>
              <a:endParaRPr lang="en-CA"/>
            </a:p>
          </p:txBody>
        </p:sp>
        <p:sp>
          <p:nvSpPr>
            <p:cNvPr id="144448" name="Freeform 55"/>
            <p:cNvSpPr>
              <a:spLocks/>
            </p:cNvSpPr>
            <p:nvPr/>
          </p:nvSpPr>
          <p:spPr bwMode="auto">
            <a:xfrm>
              <a:off x="5378" y="4073"/>
              <a:ext cx="20" cy="23"/>
            </a:xfrm>
            <a:custGeom>
              <a:avLst/>
              <a:gdLst>
                <a:gd name="T0" fmla="*/ 0 w 20"/>
                <a:gd name="T1" fmla="*/ 17 h 23"/>
                <a:gd name="T2" fmla="*/ 5 w 20"/>
                <a:gd name="T3" fmla="*/ 6 h 23"/>
                <a:gd name="T4" fmla="*/ 7 w 20"/>
                <a:gd name="T5" fmla="*/ 3 h 23"/>
                <a:gd name="T6" fmla="*/ 8 w 20"/>
                <a:gd name="T7" fmla="*/ 2 h 23"/>
                <a:gd name="T8" fmla="*/ 9 w 20"/>
                <a:gd name="T9" fmla="*/ 1 h 23"/>
                <a:gd name="T10" fmla="*/ 11 w 20"/>
                <a:gd name="T11" fmla="*/ 0 h 23"/>
                <a:gd name="T12" fmla="*/ 13 w 20"/>
                <a:gd name="T13" fmla="*/ 0 h 23"/>
                <a:gd name="T14" fmla="*/ 14 w 20"/>
                <a:gd name="T15" fmla="*/ 0 h 23"/>
                <a:gd name="T16" fmla="*/ 15 w 20"/>
                <a:gd name="T17" fmla="*/ 1 h 23"/>
                <a:gd name="T18" fmla="*/ 17 w 20"/>
                <a:gd name="T19" fmla="*/ 1 h 23"/>
                <a:gd name="T20" fmla="*/ 18 w 20"/>
                <a:gd name="T21" fmla="*/ 2 h 23"/>
                <a:gd name="T22" fmla="*/ 19 w 20"/>
                <a:gd name="T23" fmla="*/ 3 h 23"/>
                <a:gd name="T24" fmla="*/ 19 w 20"/>
                <a:gd name="T25" fmla="*/ 4 h 23"/>
                <a:gd name="T26" fmla="*/ 19 w 20"/>
                <a:gd name="T27" fmla="*/ 5 h 23"/>
                <a:gd name="T28" fmla="*/ 19 w 20"/>
                <a:gd name="T29" fmla="*/ 6 h 23"/>
                <a:gd name="T30" fmla="*/ 19 w 20"/>
                <a:gd name="T31" fmla="*/ 7 h 23"/>
                <a:gd name="T32" fmla="*/ 19 w 20"/>
                <a:gd name="T33" fmla="*/ 9 h 23"/>
                <a:gd name="T34" fmla="*/ 18 w 20"/>
                <a:gd name="T35" fmla="*/ 10 h 23"/>
                <a:gd name="T36" fmla="*/ 13 w 20"/>
                <a:gd name="T37" fmla="*/ 22 h 23"/>
                <a:gd name="T38" fmla="*/ 0 w 20"/>
                <a:gd name="T39" fmla="*/ 17 h 23"/>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20"/>
                <a:gd name="T61" fmla="*/ 0 h 23"/>
                <a:gd name="T62" fmla="*/ 20 w 20"/>
                <a:gd name="T63" fmla="*/ 23 h 23"/>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20" h="23">
                  <a:moveTo>
                    <a:pt x="0" y="17"/>
                  </a:moveTo>
                  <a:lnTo>
                    <a:pt x="5" y="6"/>
                  </a:lnTo>
                  <a:lnTo>
                    <a:pt x="7" y="3"/>
                  </a:lnTo>
                  <a:lnTo>
                    <a:pt x="8" y="2"/>
                  </a:lnTo>
                  <a:lnTo>
                    <a:pt x="9" y="1"/>
                  </a:lnTo>
                  <a:lnTo>
                    <a:pt x="11" y="0"/>
                  </a:lnTo>
                  <a:lnTo>
                    <a:pt x="13" y="0"/>
                  </a:lnTo>
                  <a:lnTo>
                    <a:pt x="14" y="0"/>
                  </a:lnTo>
                  <a:lnTo>
                    <a:pt x="15" y="1"/>
                  </a:lnTo>
                  <a:lnTo>
                    <a:pt x="17" y="1"/>
                  </a:lnTo>
                  <a:lnTo>
                    <a:pt x="18" y="2"/>
                  </a:lnTo>
                  <a:lnTo>
                    <a:pt x="19" y="3"/>
                  </a:lnTo>
                  <a:lnTo>
                    <a:pt x="19" y="4"/>
                  </a:lnTo>
                  <a:lnTo>
                    <a:pt x="19" y="5"/>
                  </a:lnTo>
                  <a:lnTo>
                    <a:pt x="19" y="6"/>
                  </a:lnTo>
                  <a:lnTo>
                    <a:pt x="19" y="7"/>
                  </a:lnTo>
                  <a:lnTo>
                    <a:pt x="19" y="9"/>
                  </a:lnTo>
                  <a:lnTo>
                    <a:pt x="18" y="10"/>
                  </a:lnTo>
                  <a:lnTo>
                    <a:pt x="13" y="22"/>
                  </a:lnTo>
                  <a:lnTo>
                    <a:pt x="0" y="17"/>
                  </a:lnTo>
                </a:path>
              </a:pathLst>
            </a:custGeom>
            <a:solidFill>
              <a:srgbClr val="FFFFFF"/>
            </a:solidFill>
            <a:ln w="12700" cap="rnd">
              <a:noFill/>
              <a:round/>
              <a:headEnd/>
              <a:tailEnd/>
            </a:ln>
          </p:spPr>
          <p:txBody>
            <a:bodyPr/>
            <a:lstStyle/>
            <a:p>
              <a:endParaRPr lang="en-CA"/>
            </a:p>
          </p:txBody>
        </p:sp>
        <p:sp>
          <p:nvSpPr>
            <p:cNvPr id="144449" name="Freeform 56"/>
            <p:cNvSpPr>
              <a:spLocks/>
            </p:cNvSpPr>
            <p:nvPr/>
          </p:nvSpPr>
          <p:spPr bwMode="auto">
            <a:xfrm>
              <a:off x="5370" y="4037"/>
              <a:ext cx="47" cy="23"/>
            </a:xfrm>
            <a:custGeom>
              <a:avLst/>
              <a:gdLst>
                <a:gd name="T0" fmla="*/ 0 w 47"/>
                <a:gd name="T1" fmla="*/ 10 h 23"/>
                <a:gd name="T2" fmla="*/ 2 w 47"/>
                <a:gd name="T3" fmla="*/ 0 h 23"/>
                <a:gd name="T4" fmla="*/ 46 w 47"/>
                <a:gd name="T5" fmla="*/ 12 h 23"/>
                <a:gd name="T6" fmla="*/ 43 w 47"/>
                <a:gd name="T7" fmla="*/ 22 h 23"/>
                <a:gd name="T8" fmla="*/ 0 w 47"/>
                <a:gd name="T9" fmla="*/ 10 h 23"/>
                <a:gd name="T10" fmla="*/ 0 60000 65536"/>
                <a:gd name="T11" fmla="*/ 0 60000 65536"/>
                <a:gd name="T12" fmla="*/ 0 60000 65536"/>
                <a:gd name="T13" fmla="*/ 0 60000 65536"/>
                <a:gd name="T14" fmla="*/ 0 60000 65536"/>
                <a:gd name="T15" fmla="*/ 0 w 47"/>
                <a:gd name="T16" fmla="*/ 0 h 23"/>
                <a:gd name="T17" fmla="*/ 47 w 47"/>
                <a:gd name="T18" fmla="*/ 23 h 23"/>
              </a:gdLst>
              <a:ahLst/>
              <a:cxnLst>
                <a:cxn ang="T10">
                  <a:pos x="T0" y="T1"/>
                </a:cxn>
                <a:cxn ang="T11">
                  <a:pos x="T2" y="T3"/>
                </a:cxn>
                <a:cxn ang="T12">
                  <a:pos x="T4" y="T5"/>
                </a:cxn>
                <a:cxn ang="T13">
                  <a:pos x="T6" y="T7"/>
                </a:cxn>
                <a:cxn ang="T14">
                  <a:pos x="T8" y="T9"/>
                </a:cxn>
              </a:cxnLst>
              <a:rect l="T15" t="T16" r="T17" b="T18"/>
              <a:pathLst>
                <a:path w="47" h="23">
                  <a:moveTo>
                    <a:pt x="0" y="10"/>
                  </a:moveTo>
                  <a:lnTo>
                    <a:pt x="2" y="0"/>
                  </a:lnTo>
                  <a:lnTo>
                    <a:pt x="46" y="12"/>
                  </a:lnTo>
                  <a:lnTo>
                    <a:pt x="43" y="22"/>
                  </a:lnTo>
                  <a:lnTo>
                    <a:pt x="0" y="10"/>
                  </a:lnTo>
                </a:path>
              </a:pathLst>
            </a:custGeom>
            <a:solidFill>
              <a:srgbClr val="000000"/>
            </a:solidFill>
            <a:ln w="12700" cap="rnd">
              <a:noFill/>
              <a:round/>
              <a:headEnd/>
              <a:tailEnd/>
            </a:ln>
          </p:spPr>
          <p:txBody>
            <a:bodyPr/>
            <a:lstStyle/>
            <a:p>
              <a:endParaRPr lang="en-CA"/>
            </a:p>
          </p:txBody>
        </p:sp>
        <p:sp>
          <p:nvSpPr>
            <p:cNvPr id="144450" name="Freeform 57"/>
            <p:cNvSpPr>
              <a:spLocks/>
            </p:cNvSpPr>
            <p:nvPr/>
          </p:nvSpPr>
          <p:spPr bwMode="auto">
            <a:xfrm>
              <a:off x="5375" y="3992"/>
              <a:ext cx="54" cy="52"/>
            </a:xfrm>
            <a:custGeom>
              <a:avLst/>
              <a:gdLst>
                <a:gd name="T0" fmla="*/ 0 w 54"/>
                <a:gd name="T1" fmla="*/ 25 h 52"/>
                <a:gd name="T2" fmla="*/ 2 w 54"/>
                <a:gd name="T3" fmla="*/ 13 h 52"/>
                <a:gd name="T4" fmla="*/ 53 w 54"/>
                <a:gd name="T5" fmla="*/ 0 h 52"/>
                <a:gd name="T6" fmla="*/ 51 w 54"/>
                <a:gd name="T7" fmla="*/ 11 h 52"/>
                <a:gd name="T8" fmla="*/ 41 w 54"/>
                <a:gd name="T9" fmla="*/ 13 h 52"/>
                <a:gd name="T10" fmla="*/ 38 w 54"/>
                <a:gd name="T11" fmla="*/ 35 h 52"/>
                <a:gd name="T12" fmla="*/ 47 w 54"/>
                <a:gd name="T13" fmla="*/ 40 h 52"/>
                <a:gd name="T14" fmla="*/ 45 w 54"/>
                <a:gd name="T15" fmla="*/ 51 h 52"/>
                <a:gd name="T16" fmla="*/ 0 w 54"/>
                <a:gd name="T17" fmla="*/ 25 h 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4"/>
                <a:gd name="T28" fmla="*/ 0 h 52"/>
                <a:gd name="T29" fmla="*/ 54 w 54"/>
                <a:gd name="T30" fmla="*/ 52 h 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4" h="52">
                  <a:moveTo>
                    <a:pt x="0" y="25"/>
                  </a:moveTo>
                  <a:lnTo>
                    <a:pt x="2" y="13"/>
                  </a:lnTo>
                  <a:lnTo>
                    <a:pt x="53" y="0"/>
                  </a:lnTo>
                  <a:lnTo>
                    <a:pt x="51" y="11"/>
                  </a:lnTo>
                  <a:lnTo>
                    <a:pt x="41" y="13"/>
                  </a:lnTo>
                  <a:lnTo>
                    <a:pt x="38" y="35"/>
                  </a:lnTo>
                  <a:lnTo>
                    <a:pt x="47" y="40"/>
                  </a:lnTo>
                  <a:lnTo>
                    <a:pt x="45" y="51"/>
                  </a:lnTo>
                  <a:lnTo>
                    <a:pt x="0" y="25"/>
                  </a:lnTo>
                </a:path>
              </a:pathLst>
            </a:custGeom>
            <a:solidFill>
              <a:srgbClr val="000000"/>
            </a:solidFill>
            <a:ln w="12700" cap="rnd">
              <a:noFill/>
              <a:round/>
              <a:headEnd/>
              <a:tailEnd/>
            </a:ln>
          </p:spPr>
          <p:txBody>
            <a:bodyPr/>
            <a:lstStyle/>
            <a:p>
              <a:endParaRPr lang="en-CA"/>
            </a:p>
          </p:txBody>
        </p:sp>
        <p:sp>
          <p:nvSpPr>
            <p:cNvPr id="144451" name="Freeform 58"/>
            <p:cNvSpPr>
              <a:spLocks/>
            </p:cNvSpPr>
            <p:nvPr/>
          </p:nvSpPr>
          <p:spPr bwMode="auto">
            <a:xfrm>
              <a:off x="5387" y="4007"/>
              <a:ext cx="19" cy="16"/>
            </a:xfrm>
            <a:custGeom>
              <a:avLst/>
              <a:gdLst>
                <a:gd name="T0" fmla="*/ 0 w 19"/>
                <a:gd name="T1" fmla="*/ 5 h 16"/>
                <a:gd name="T2" fmla="*/ 18 w 19"/>
                <a:gd name="T3" fmla="*/ 0 h 16"/>
                <a:gd name="T4" fmla="*/ 16 w 19"/>
                <a:gd name="T5" fmla="*/ 15 h 16"/>
                <a:gd name="T6" fmla="*/ 0 w 19"/>
                <a:gd name="T7" fmla="*/ 5 h 16"/>
                <a:gd name="T8" fmla="*/ 0 60000 65536"/>
                <a:gd name="T9" fmla="*/ 0 60000 65536"/>
                <a:gd name="T10" fmla="*/ 0 60000 65536"/>
                <a:gd name="T11" fmla="*/ 0 60000 65536"/>
                <a:gd name="T12" fmla="*/ 0 w 19"/>
                <a:gd name="T13" fmla="*/ 0 h 16"/>
                <a:gd name="T14" fmla="*/ 19 w 19"/>
                <a:gd name="T15" fmla="*/ 16 h 16"/>
              </a:gdLst>
              <a:ahLst/>
              <a:cxnLst>
                <a:cxn ang="T8">
                  <a:pos x="T0" y="T1"/>
                </a:cxn>
                <a:cxn ang="T9">
                  <a:pos x="T2" y="T3"/>
                </a:cxn>
                <a:cxn ang="T10">
                  <a:pos x="T4" y="T5"/>
                </a:cxn>
                <a:cxn ang="T11">
                  <a:pos x="T6" y="T7"/>
                </a:cxn>
              </a:cxnLst>
              <a:rect l="T12" t="T13" r="T14" b="T15"/>
              <a:pathLst>
                <a:path w="19" h="16">
                  <a:moveTo>
                    <a:pt x="0" y="5"/>
                  </a:moveTo>
                  <a:lnTo>
                    <a:pt x="18" y="0"/>
                  </a:lnTo>
                  <a:lnTo>
                    <a:pt x="16" y="15"/>
                  </a:lnTo>
                  <a:lnTo>
                    <a:pt x="0" y="5"/>
                  </a:lnTo>
                </a:path>
              </a:pathLst>
            </a:custGeom>
            <a:solidFill>
              <a:srgbClr val="FFFFFF"/>
            </a:solidFill>
            <a:ln w="12700" cap="rnd">
              <a:noFill/>
              <a:round/>
              <a:headEnd/>
              <a:tailEnd/>
            </a:ln>
          </p:spPr>
          <p:txBody>
            <a:bodyPr/>
            <a:lstStyle/>
            <a:p>
              <a:endParaRPr lang="en-CA"/>
            </a:p>
          </p:txBody>
        </p:sp>
        <p:sp>
          <p:nvSpPr>
            <p:cNvPr id="144452" name="Freeform 59"/>
            <p:cNvSpPr>
              <a:spLocks/>
            </p:cNvSpPr>
            <p:nvPr/>
          </p:nvSpPr>
          <p:spPr bwMode="auto">
            <a:xfrm>
              <a:off x="5167" y="3825"/>
              <a:ext cx="74" cy="63"/>
            </a:xfrm>
            <a:custGeom>
              <a:avLst/>
              <a:gdLst>
                <a:gd name="T0" fmla="*/ 0 w 74"/>
                <a:gd name="T1" fmla="*/ 3 h 63"/>
                <a:gd name="T2" fmla="*/ 37 w 74"/>
                <a:gd name="T3" fmla="*/ 0 h 63"/>
                <a:gd name="T4" fmla="*/ 40 w 74"/>
                <a:gd name="T5" fmla="*/ 3 h 63"/>
                <a:gd name="T6" fmla="*/ 40 w 74"/>
                <a:gd name="T7" fmla="*/ 6 h 63"/>
                <a:gd name="T8" fmla="*/ 42 w 74"/>
                <a:gd name="T9" fmla="*/ 6 h 63"/>
                <a:gd name="T10" fmla="*/ 42 w 74"/>
                <a:gd name="T11" fmla="*/ 8 h 63"/>
                <a:gd name="T12" fmla="*/ 44 w 74"/>
                <a:gd name="T13" fmla="*/ 8 h 63"/>
                <a:gd name="T14" fmla="*/ 44 w 74"/>
                <a:gd name="T15" fmla="*/ 10 h 63"/>
                <a:gd name="T16" fmla="*/ 47 w 74"/>
                <a:gd name="T17" fmla="*/ 10 h 63"/>
                <a:gd name="T18" fmla="*/ 50 w 74"/>
                <a:gd name="T19" fmla="*/ 10 h 63"/>
                <a:gd name="T20" fmla="*/ 52 w 74"/>
                <a:gd name="T21" fmla="*/ 10 h 63"/>
                <a:gd name="T22" fmla="*/ 55 w 74"/>
                <a:gd name="T23" fmla="*/ 10 h 63"/>
                <a:gd name="T24" fmla="*/ 58 w 74"/>
                <a:gd name="T25" fmla="*/ 10 h 63"/>
                <a:gd name="T26" fmla="*/ 60 w 74"/>
                <a:gd name="T27" fmla="*/ 10 h 63"/>
                <a:gd name="T28" fmla="*/ 63 w 74"/>
                <a:gd name="T29" fmla="*/ 13 h 63"/>
                <a:gd name="T30" fmla="*/ 65 w 74"/>
                <a:gd name="T31" fmla="*/ 13 h 63"/>
                <a:gd name="T32" fmla="*/ 65 w 74"/>
                <a:gd name="T33" fmla="*/ 16 h 63"/>
                <a:gd name="T34" fmla="*/ 68 w 74"/>
                <a:gd name="T35" fmla="*/ 16 h 63"/>
                <a:gd name="T36" fmla="*/ 71 w 74"/>
                <a:gd name="T37" fmla="*/ 18 h 63"/>
                <a:gd name="T38" fmla="*/ 68 w 74"/>
                <a:gd name="T39" fmla="*/ 20 h 63"/>
                <a:gd name="T40" fmla="*/ 68 w 74"/>
                <a:gd name="T41" fmla="*/ 23 h 63"/>
                <a:gd name="T42" fmla="*/ 65 w 74"/>
                <a:gd name="T43" fmla="*/ 23 h 63"/>
                <a:gd name="T44" fmla="*/ 63 w 74"/>
                <a:gd name="T45" fmla="*/ 23 h 63"/>
                <a:gd name="T46" fmla="*/ 63 w 74"/>
                <a:gd name="T47" fmla="*/ 26 h 63"/>
                <a:gd name="T48" fmla="*/ 60 w 74"/>
                <a:gd name="T49" fmla="*/ 26 h 63"/>
                <a:gd name="T50" fmla="*/ 58 w 74"/>
                <a:gd name="T51" fmla="*/ 26 h 63"/>
                <a:gd name="T52" fmla="*/ 55 w 74"/>
                <a:gd name="T53" fmla="*/ 28 h 63"/>
                <a:gd name="T54" fmla="*/ 65 w 74"/>
                <a:gd name="T55" fmla="*/ 36 h 63"/>
                <a:gd name="T56" fmla="*/ 58 w 74"/>
                <a:gd name="T57" fmla="*/ 39 h 63"/>
                <a:gd name="T58" fmla="*/ 52 w 74"/>
                <a:gd name="T59" fmla="*/ 36 h 63"/>
                <a:gd name="T60" fmla="*/ 58 w 74"/>
                <a:gd name="T61" fmla="*/ 44 h 63"/>
                <a:gd name="T62" fmla="*/ 60 w 74"/>
                <a:gd name="T63" fmla="*/ 44 h 63"/>
                <a:gd name="T64" fmla="*/ 63 w 74"/>
                <a:gd name="T65" fmla="*/ 44 h 63"/>
                <a:gd name="T66" fmla="*/ 65 w 74"/>
                <a:gd name="T67" fmla="*/ 44 h 63"/>
                <a:gd name="T68" fmla="*/ 65 w 74"/>
                <a:gd name="T69" fmla="*/ 42 h 63"/>
                <a:gd name="T70" fmla="*/ 68 w 74"/>
                <a:gd name="T71" fmla="*/ 42 h 63"/>
                <a:gd name="T72" fmla="*/ 71 w 74"/>
                <a:gd name="T73" fmla="*/ 42 h 63"/>
                <a:gd name="T74" fmla="*/ 71 w 74"/>
                <a:gd name="T75" fmla="*/ 39 h 63"/>
                <a:gd name="T76" fmla="*/ 68 w 74"/>
                <a:gd name="T77" fmla="*/ 52 h 63"/>
                <a:gd name="T78" fmla="*/ 73 w 74"/>
                <a:gd name="T79" fmla="*/ 59 h 63"/>
                <a:gd name="T80" fmla="*/ 71 w 74"/>
                <a:gd name="T81" fmla="*/ 59 h 63"/>
                <a:gd name="T82" fmla="*/ 71 w 74"/>
                <a:gd name="T83" fmla="*/ 62 h 63"/>
                <a:gd name="T84" fmla="*/ 68 w 74"/>
                <a:gd name="T85" fmla="*/ 62 h 63"/>
                <a:gd name="T86" fmla="*/ 65 w 74"/>
                <a:gd name="T87" fmla="*/ 62 h 63"/>
                <a:gd name="T88" fmla="*/ 63 w 74"/>
                <a:gd name="T89" fmla="*/ 62 h 63"/>
                <a:gd name="T90" fmla="*/ 60 w 74"/>
                <a:gd name="T91" fmla="*/ 62 h 63"/>
                <a:gd name="T92" fmla="*/ 58 w 74"/>
                <a:gd name="T93" fmla="*/ 62 h 63"/>
                <a:gd name="T94" fmla="*/ 55 w 74"/>
                <a:gd name="T95" fmla="*/ 62 h 63"/>
                <a:gd name="T96" fmla="*/ 52 w 74"/>
                <a:gd name="T97" fmla="*/ 62 h 63"/>
                <a:gd name="T98" fmla="*/ 52 w 74"/>
                <a:gd name="T99" fmla="*/ 59 h 63"/>
                <a:gd name="T100" fmla="*/ 50 w 74"/>
                <a:gd name="T101" fmla="*/ 59 h 63"/>
                <a:gd name="T102" fmla="*/ 50 w 74"/>
                <a:gd name="T103" fmla="*/ 56 h 63"/>
                <a:gd name="T104" fmla="*/ 47 w 74"/>
                <a:gd name="T105" fmla="*/ 56 h 63"/>
                <a:gd name="T106" fmla="*/ 44 w 74"/>
                <a:gd name="T107" fmla="*/ 54 h 63"/>
                <a:gd name="T108" fmla="*/ 42 w 74"/>
                <a:gd name="T109" fmla="*/ 54 h 63"/>
                <a:gd name="T110" fmla="*/ 42 w 74"/>
                <a:gd name="T111" fmla="*/ 52 h 63"/>
                <a:gd name="T112" fmla="*/ 40 w 74"/>
                <a:gd name="T113" fmla="*/ 52 h 63"/>
                <a:gd name="T114" fmla="*/ 40 w 74"/>
                <a:gd name="T115" fmla="*/ 54 h 63"/>
                <a:gd name="T116" fmla="*/ 40 w 74"/>
                <a:gd name="T117" fmla="*/ 56 h 63"/>
                <a:gd name="T118" fmla="*/ 42 w 74"/>
                <a:gd name="T119" fmla="*/ 56 h 63"/>
                <a:gd name="T120" fmla="*/ 42 w 74"/>
                <a:gd name="T121" fmla="*/ 59 h 63"/>
                <a:gd name="T122" fmla="*/ 0 w 74"/>
                <a:gd name="T123" fmla="*/ 3 h 6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4"/>
                <a:gd name="T187" fmla="*/ 0 h 63"/>
                <a:gd name="T188" fmla="*/ 74 w 74"/>
                <a:gd name="T189" fmla="*/ 63 h 6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4" h="63">
                  <a:moveTo>
                    <a:pt x="0" y="3"/>
                  </a:moveTo>
                  <a:lnTo>
                    <a:pt x="37" y="0"/>
                  </a:lnTo>
                  <a:lnTo>
                    <a:pt x="40" y="3"/>
                  </a:lnTo>
                  <a:lnTo>
                    <a:pt x="40" y="6"/>
                  </a:lnTo>
                  <a:lnTo>
                    <a:pt x="42" y="6"/>
                  </a:lnTo>
                  <a:lnTo>
                    <a:pt x="42" y="8"/>
                  </a:lnTo>
                  <a:lnTo>
                    <a:pt x="44" y="8"/>
                  </a:lnTo>
                  <a:lnTo>
                    <a:pt x="44" y="10"/>
                  </a:lnTo>
                  <a:lnTo>
                    <a:pt x="47" y="10"/>
                  </a:lnTo>
                  <a:lnTo>
                    <a:pt x="50" y="10"/>
                  </a:lnTo>
                  <a:lnTo>
                    <a:pt x="52" y="10"/>
                  </a:lnTo>
                  <a:lnTo>
                    <a:pt x="55" y="10"/>
                  </a:lnTo>
                  <a:lnTo>
                    <a:pt x="58" y="10"/>
                  </a:lnTo>
                  <a:lnTo>
                    <a:pt x="60" y="10"/>
                  </a:lnTo>
                  <a:lnTo>
                    <a:pt x="63" y="13"/>
                  </a:lnTo>
                  <a:lnTo>
                    <a:pt x="65" y="13"/>
                  </a:lnTo>
                  <a:lnTo>
                    <a:pt x="65" y="16"/>
                  </a:lnTo>
                  <a:lnTo>
                    <a:pt x="68" y="16"/>
                  </a:lnTo>
                  <a:lnTo>
                    <a:pt x="71" y="18"/>
                  </a:lnTo>
                  <a:lnTo>
                    <a:pt x="68" y="20"/>
                  </a:lnTo>
                  <a:lnTo>
                    <a:pt x="68" y="23"/>
                  </a:lnTo>
                  <a:lnTo>
                    <a:pt x="65" y="23"/>
                  </a:lnTo>
                  <a:lnTo>
                    <a:pt x="63" y="23"/>
                  </a:lnTo>
                  <a:lnTo>
                    <a:pt x="63" y="26"/>
                  </a:lnTo>
                  <a:lnTo>
                    <a:pt x="60" y="26"/>
                  </a:lnTo>
                  <a:lnTo>
                    <a:pt x="58" y="26"/>
                  </a:lnTo>
                  <a:lnTo>
                    <a:pt x="55" y="28"/>
                  </a:lnTo>
                  <a:lnTo>
                    <a:pt x="65" y="36"/>
                  </a:lnTo>
                  <a:lnTo>
                    <a:pt x="58" y="39"/>
                  </a:lnTo>
                  <a:lnTo>
                    <a:pt x="52" y="36"/>
                  </a:lnTo>
                  <a:lnTo>
                    <a:pt x="58" y="44"/>
                  </a:lnTo>
                  <a:lnTo>
                    <a:pt x="60" y="44"/>
                  </a:lnTo>
                  <a:lnTo>
                    <a:pt x="63" y="44"/>
                  </a:lnTo>
                  <a:lnTo>
                    <a:pt x="65" y="44"/>
                  </a:lnTo>
                  <a:lnTo>
                    <a:pt x="65" y="42"/>
                  </a:lnTo>
                  <a:lnTo>
                    <a:pt x="68" y="42"/>
                  </a:lnTo>
                  <a:lnTo>
                    <a:pt x="71" y="42"/>
                  </a:lnTo>
                  <a:lnTo>
                    <a:pt x="71" y="39"/>
                  </a:lnTo>
                  <a:lnTo>
                    <a:pt x="68" y="52"/>
                  </a:lnTo>
                  <a:lnTo>
                    <a:pt x="73" y="59"/>
                  </a:lnTo>
                  <a:lnTo>
                    <a:pt x="71" y="59"/>
                  </a:lnTo>
                  <a:lnTo>
                    <a:pt x="71" y="62"/>
                  </a:lnTo>
                  <a:lnTo>
                    <a:pt x="68" y="62"/>
                  </a:lnTo>
                  <a:lnTo>
                    <a:pt x="65" y="62"/>
                  </a:lnTo>
                  <a:lnTo>
                    <a:pt x="63" y="62"/>
                  </a:lnTo>
                  <a:lnTo>
                    <a:pt x="60" y="62"/>
                  </a:lnTo>
                  <a:lnTo>
                    <a:pt x="58" y="62"/>
                  </a:lnTo>
                  <a:lnTo>
                    <a:pt x="55" y="62"/>
                  </a:lnTo>
                  <a:lnTo>
                    <a:pt x="52" y="62"/>
                  </a:lnTo>
                  <a:lnTo>
                    <a:pt x="52" y="59"/>
                  </a:lnTo>
                  <a:lnTo>
                    <a:pt x="50" y="59"/>
                  </a:lnTo>
                  <a:lnTo>
                    <a:pt x="50" y="56"/>
                  </a:lnTo>
                  <a:lnTo>
                    <a:pt x="47" y="56"/>
                  </a:lnTo>
                  <a:lnTo>
                    <a:pt x="44" y="54"/>
                  </a:lnTo>
                  <a:lnTo>
                    <a:pt x="42" y="54"/>
                  </a:lnTo>
                  <a:lnTo>
                    <a:pt x="42" y="52"/>
                  </a:lnTo>
                  <a:lnTo>
                    <a:pt x="40" y="52"/>
                  </a:lnTo>
                  <a:lnTo>
                    <a:pt x="40" y="54"/>
                  </a:lnTo>
                  <a:lnTo>
                    <a:pt x="40" y="56"/>
                  </a:lnTo>
                  <a:lnTo>
                    <a:pt x="42" y="56"/>
                  </a:lnTo>
                  <a:lnTo>
                    <a:pt x="42" y="59"/>
                  </a:lnTo>
                  <a:lnTo>
                    <a:pt x="0" y="3"/>
                  </a:lnTo>
                </a:path>
              </a:pathLst>
            </a:custGeom>
            <a:solidFill>
              <a:srgbClr val="00C000"/>
            </a:solidFill>
            <a:ln w="12700" cap="rnd">
              <a:noFill/>
              <a:round/>
              <a:headEnd/>
              <a:tailEnd/>
            </a:ln>
          </p:spPr>
          <p:txBody>
            <a:bodyPr/>
            <a:lstStyle/>
            <a:p>
              <a:endParaRPr lang="en-CA"/>
            </a:p>
          </p:txBody>
        </p:sp>
        <p:sp>
          <p:nvSpPr>
            <p:cNvPr id="144453" name="Freeform 60"/>
            <p:cNvSpPr>
              <a:spLocks/>
            </p:cNvSpPr>
            <p:nvPr/>
          </p:nvSpPr>
          <p:spPr bwMode="auto">
            <a:xfrm>
              <a:off x="5123" y="3845"/>
              <a:ext cx="100" cy="63"/>
            </a:xfrm>
            <a:custGeom>
              <a:avLst/>
              <a:gdLst>
                <a:gd name="T0" fmla="*/ 86 w 100"/>
                <a:gd name="T1" fmla="*/ 41 h 63"/>
                <a:gd name="T2" fmla="*/ 86 w 100"/>
                <a:gd name="T3" fmla="*/ 43 h 63"/>
                <a:gd name="T4" fmla="*/ 88 w 100"/>
                <a:gd name="T5" fmla="*/ 43 h 63"/>
                <a:gd name="T6" fmla="*/ 88 w 100"/>
                <a:gd name="T7" fmla="*/ 46 h 63"/>
                <a:gd name="T8" fmla="*/ 91 w 100"/>
                <a:gd name="T9" fmla="*/ 46 h 63"/>
                <a:gd name="T10" fmla="*/ 94 w 100"/>
                <a:gd name="T11" fmla="*/ 46 h 63"/>
                <a:gd name="T12" fmla="*/ 96 w 100"/>
                <a:gd name="T13" fmla="*/ 46 h 63"/>
                <a:gd name="T14" fmla="*/ 99 w 100"/>
                <a:gd name="T15" fmla="*/ 46 h 63"/>
                <a:gd name="T16" fmla="*/ 94 w 100"/>
                <a:gd name="T17" fmla="*/ 49 h 63"/>
                <a:gd name="T18" fmla="*/ 99 w 100"/>
                <a:gd name="T19" fmla="*/ 62 h 63"/>
                <a:gd name="T20" fmla="*/ 67 w 100"/>
                <a:gd name="T21" fmla="*/ 54 h 63"/>
                <a:gd name="T22" fmla="*/ 40 w 100"/>
                <a:gd name="T23" fmla="*/ 56 h 63"/>
                <a:gd name="T24" fmla="*/ 48 w 100"/>
                <a:gd name="T25" fmla="*/ 43 h 63"/>
                <a:gd name="T26" fmla="*/ 43 w 100"/>
                <a:gd name="T27" fmla="*/ 46 h 63"/>
                <a:gd name="T28" fmla="*/ 40 w 100"/>
                <a:gd name="T29" fmla="*/ 46 h 63"/>
                <a:gd name="T30" fmla="*/ 38 w 100"/>
                <a:gd name="T31" fmla="*/ 46 h 63"/>
                <a:gd name="T32" fmla="*/ 38 w 100"/>
                <a:gd name="T33" fmla="*/ 49 h 63"/>
                <a:gd name="T34" fmla="*/ 34 w 100"/>
                <a:gd name="T35" fmla="*/ 49 h 63"/>
                <a:gd name="T36" fmla="*/ 34 w 100"/>
                <a:gd name="T37" fmla="*/ 51 h 63"/>
                <a:gd name="T38" fmla="*/ 32 w 100"/>
                <a:gd name="T39" fmla="*/ 51 h 63"/>
                <a:gd name="T40" fmla="*/ 29 w 100"/>
                <a:gd name="T41" fmla="*/ 51 h 63"/>
                <a:gd name="T42" fmla="*/ 26 w 100"/>
                <a:gd name="T43" fmla="*/ 51 h 63"/>
                <a:gd name="T44" fmla="*/ 24 w 100"/>
                <a:gd name="T45" fmla="*/ 51 h 63"/>
                <a:gd name="T46" fmla="*/ 21 w 100"/>
                <a:gd name="T47" fmla="*/ 51 h 63"/>
                <a:gd name="T48" fmla="*/ 21 w 100"/>
                <a:gd name="T49" fmla="*/ 54 h 63"/>
                <a:gd name="T50" fmla="*/ 19 w 100"/>
                <a:gd name="T51" fmla="*/ 54 h 63"/>
                <a:gd name="T52" fmla="*/ 26 w 100"/>
                <a:gd name="T53" fmla="*/ 41 h 63"/>
                <a:gd name="T54" fmla="*/ 19 w 100"/>
                <a:gd name="T55" fmla="*/ 46 h 63"/>
                <a:gd name="T56" fmla="*/ 19 w 100"/>
                <a:gd name="T57" fmla="*/ 41 h 63"/>
                <a:gd name="T58" fmla="*/ 11 w 100"/>
                <a:gd name="T59" fmla="*/ 41 h 63"/>
                <a:gd name="T60" fmla="*/ 13 w 100"/>
                <a:gd name="T61" fmla="*/ 33 h 63"/>
                <a:gd name="T62" fmla="*/ 0 w 100"/>
                <a:gd name="T63" fmla="*/ 27 h 63"/>
                <a:gd name="T64" fmla="*/ 21 w 100"/>
                <a:gd name="T65" fmla="*/ 6 h 63"/>
                <a:gd name="T66" fmla="*/ 19 w 100"/>
                <a:gd name="T67" fmla="*/ 0 h 63"/>
                <a:gd name="T68" fmla="*/ 86 w 100"/>
                <a:gd name="T69" fmla="*/ 41 h 6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0"/>
                <a:gd name="T106" fmla="*/ 0 h 63"/>
                <a:gd name="T107" fmla="*/ 100 w 100"/>
                <a:gd name="T108" fmla="*/ 63 h 6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0" h="63">
                  <a:moveTo>
                    <a:pt x="86" y="41"/>
                  </a:moveTo>
                  <a:lnTo>
                    <a:pt x="86" y="43"/>
                  </a:lnTo>
                  <a:lnTo>
                    <a:pt x="88" y="43"/>
                  </a:lnTo>
                  <a:lnTo>
                    <a:pt x="88" y="46"/>
                  </a:lnTo>
                  <a:lnTo>
                    <a:pt x="91" y="46"/>
                  </a:lnTo>
                  <a:lnTo>
                    <a:pt x="94" y="46"/>
                  </a:lnTo>
                  <a:lnTo>
                    <a:pt x="96" y="46"/>
                  </a:lnTo>
                  <a:lnTo>
                    <a:pt x="99" y="46"/>
                  </a:lnTo>
                  <a:lnTo>
                    <a:pt x="94" y="49"/>
                  </a:lnTo>
                  <a:lnTo>
                    <a:pt x="99" y="62"/>
                  </a:lnTo>
                  <a:lnTo>
                    <a:pt x="67" y="54"/>
                  </a:lnTo>
                  <a:lnTo>
                    <a:pt x="40" y="56"/>
                  </a:lnTo>
                  <a:lnTo>
                    <a:pt x="48" y="43"/>
                  </a:lnTo>
                  <a:lnTo>
                    <a:pt x="43" y="46"/>
                  </a:lnTo>
                  <a:lnTo>
                    <a:pt x="40" y="46"/>
                  </a:lnTo>
                  <a:lnTo>
                    <a:pt x="38" y="46"/>
                  </a:lnTo>
                  <a:lnTo>
                    <a:pt x="38" y="49"/>
                  </a:lnTo>
                  <a:lnTo>
                    <a:pt x="34" y="49"/>
                  </a:lnTo>
                  <a:lnTo>
                    <a:pt x="34" y="51"/>
                  </a:lnTo>
                  <a:lnTo>
                    <a:pt x="32" y="51"/>
                  </a:lnTo>
                  <a:lnTo>
                    <a:pt x="29" y="51"/>
                  </a:lnTo>
                  <a:lnTo>
                    <a:pt x="26" y="51"/>
                  </a:lnTo>
                  <a:lnTo>
                    <a:pt x="24" y="51"/>
                  </a:lnTo>
                  <a:lnTo>
                    <a:pt x="21" y="51"/>
                  </a:lnTo>
                  <a:lnTo>
                    <a:pt x="21" y="54"/>
                  </a:lnTo>
                  <a:lnTo>
                    <a:pt x="19" y="54"/>
                  </a:lnTo>
                  <a:lnTo>
                    <a:pt x="26" y="41"/>
                  </a:lnTo>
                  <a:lnTo>
                    <a:pt x="19" y="46"/>
                  </a:lnTo>
                  <a:lnTo>
                    <a:pt x="19" y="41"/>
                  </a:lnTo>
                  <a:lnTo>
                    <a:pt x="11" y="41"/>
                  </a:lnTo>
                  <a:lnTo>
                    <a:pt x="13" y="33"/>
                  </a:lnTo>
                  <a:lnTo>
                    <a:pt x="0" y="27"/>
                  </a:lnTo>
                  <a:lnTo>
                    <a:pt x="21" y="6"/>
                  </a:lnTo>
                  <a:lnTo>
                    <a:pt x="19" y="0"/>
                  </a:lnTo>
                  <a:lnTo>
                    <a:pt x="86" y="41"/>
                  </a:lnTo>
                </a:path>
              </a:pathLst>
            </a:custGeom>
            <a:solidFill>
              <a:srgbClr val="00C000"/>
            </a:solidFill>
            <a:ln w="12700" cap="rnd">
              <a:noFill/>
              <a:round/>
              <a:headEnd/>
              <a:tailEnd/>
            </a:ln>
          </p:spPr>
          <p:txBody>
            <a:bodyPr/>
            <a:lstStyle/>
            <a:p>
              <a:endParaRPr lang="en-CA"/>
            </a:p>
          </p:txBody>
        </p:sp>
        <p:sp>
          <p:nvSpPr>
            <p:cNvPr id="144454" name="Freeform 61"/>
            <p:cNvSpPr>
              <a:spLocks/>
            </p:cNvSpPr>
            <p:nvPr/>
          </p:nvSpPr>
          <p:spPr bwMode="auto">
            <a:xfrm>
              <a:off x="5130" y="3717"/>
              <a:ext cx="65" cy="113"/>
            </a:xfrm>
            <a:custGeom>
              <a:avLst/>
              <a:gdLst>
                <a:gd name="T0" fmla="*/ 19 w 65"/>
                <a:gd name="T1" fmla="*/ 112 h 113"/>
                <a:gd name="T2" fmla="*/ 8 w 65"/>
                <a:gd name="T3" fmla="*/ 96 h 113"/>
                <a:gd name="T4" fmla="*/ 14 w 65"/>
                <a:gd name="T5" fmla="*/ 88 h 113"/>
                <a:gd name="T6" fmla="*/ 19 w 65"/>
                <a:gd name="T7" fmla="*/ 88 h 113"/>
                <a:gd name="T8" fmla="*/ 24 w 65"/>
                <a:gd name="T9" fmla="*/ 88 h 113"/>
                <a:gd name="T10" fmla="*/ 30 w 65"/>
                <a:gd name="T11" fmla="*/ 88 h 113"/>
                <a:gd name="T12" fmla="*/ 35 w 65"/>
                <a:gd name="T13" fmla="*/ 88 h 113"/>
                <a:gd name="T14" fmla="*/ 35 w 65"/>
                <a:gd name="T15" fmla="*/ 83 h 113"/>
                <a:gd name="T16" fmla="*/ 22 w 65"/>
                <a:gd name="T17" fmla="*/ 83 h 113"/>
                <a:gd name="T18" fmla="*/ 22 w 65"/>
                <a:gd name="T19" fmla="*/ 78 h 113"/>
                <a:gd name="T20" fmla="*/ 24 w 65"/>
                <a:gd name="T21" fmla="*/ 76 h 113"/>
                <a:gd name="T22" fmla="*/ 11 w 65"/>
                <a:gd name="T23" fmla="*/ 78 h 113"/>
                <a:gd name="T24" fmla="*/ 3 w 65"/>
                <a:gd name="T25" fmla="*/ 76 h 113"/>
                <a:gd name="T26" fmla="*/ 6 w 65"/>
                <a:gd name="T27" fmla="*/ 73 h 113"/>
                <a:gd name="T28" fmla="*/ 8 w 65"/>
                <a:gd name="T29" fmla="*/ 70 h 113"/>
                <a:gd name="T30" fmla="*/ 11 w 65"/>
                <a:gd name="T31" fmla="*/ 68 h 113"/>
                <a:gd name="T32" fmla="*/ 11 w 65"/>
                <a:gd name="T33" fmla="*/ 62 h 113"/>
                <a:gd name="T34" fmla="*/ 8 w 65"/>
                <a:gd name="T35" fmla="*/ 60 h 113"/>
                <a:gd name="T36" fmla="*/ 11 w 65"/>
                <a:gd name="T37" fmla="*/ 57 h 113"/>
                <a:gd name="T38" fmla="*/ 16 w 65"/>
                <a:gd name="T39" fmla="*/ 57 h 113"/>
                <a:gd name="T40" fmla="*/ 22 w 65"/>
                <a:gd name="T41" fmla="*/ 57 h 113"/>
                <a:gd name="T42" fmla="*/ 27 w 65"/>
                <a:gd name="T43" fmla="*/ 57 h 113"/>
                <a:gd name="T44" fmla="*/ 30 w 65"/>
                <a:gd name="T45" fmla="*/ 54 h 113"/>
                <a:gd name="T46" fmla="*/ 32 w 65"/>
                <a:gd name="T47" fmla="*/ 50 h 113"/>
                <a:gd name="T48" fmla="*/ 35 w 65"/>
                <a:gd name="T49" fmla="*/ 47 h 113"/>
                <a:gd name="T50" fmla="*/ 37 w 65"/>
                <a:gd name="T51" fmla="*/ 42 h 113"/>
                <a:gd name="T52" fmla="*/ 24 w 65"/>
                <a:gd name="T53" fmla="*/ 39 h 113"/>
                <a:gd name="T54" fmla="*/ 35 w 65"/>
                <a:gd name="T55" fmla="*/ 24 h 113"/>
                <a:gd name="T56" fmla="*/ 30 w 65"/>
                <a:gd name="T57" fmla="*/ 24 h 113"/>
                <a:gd name="T58" fmla="*/ 27 w 65"/>
                <a:gd name="T59" fmla="*/ 26 h 113"/>
                <a:gd name="T60" fmla="*/ 27 w 65"/>
                <a:gd name="T61" fmla="*/ 26 h 113"/>
                <a:gd name="T62" fmla="*/ 27 w 65"/>
                <a:gd name="T63" fmla="*/ 21 h 113"/>
                <a:gd name="T64" fmla="*/ 27 w 65"/>
                <a:gd name="T65" fmla="*/ 16 h 113"/>
                <a:gd name="T66" fmla="*/ 30 w 65"/>
                <a:gd name="T67" fmla="*/ 13 h 113"/>
                <a:gd name="T68" fmla="*/ 35 w 65"/>
                <a:gd name="T69" fmla="*/ 13 h 113"/>
                <a:gd name="T70" fmla="*/ 37 w 65"/>
                <a:gd name="T71" fmla="*/ 10 h 113"/>
                <a:gd name="T72" fmla="*/ 41 w 65"/>
                <a:gd name="T73" fmla="*/ 8 h 113"/>
                <a:gd name="T74" fmla="*/ 43 w 65"/>
                <a:gd name="T75" fmla="*/ 3 h 113"/>
                <a:gd name="T76" fmla="*/ 49 w 65"/>
                <a:gd name="T77" fmla="*/ 3 h 113"/>
                <a:gd name="T78" fmla="*/ 64 w 65"/>
                <a:gd name="T79" fmla="*/ 112 h 113"/>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65"/>
                <a:gd name="T121" fmla="*/ 0 h 113"/>
                <a:gd name="T122" fmla="*/ 65 w 65"/>
                <a:gd name="T123" fmla="*/ 113 h 113"/>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65" h="113">
                  <a:moveTo>
                    <a:pt x="64" y="112"/>
                  </a:moveTo>
                  <a:lnTo>
                    <a:pt x="19" y="112"/>
                  </a:lnTo>
                  <a:lnTo>
                    <a:pt x="3" y="101"/>
                  </a:lnTo>
                  <a:lnTo>
                    <a:pt x="8" y="96"/>
                  </a:lnTo>
                  <a:lnTo>
                    <a:pt x="3" y="91"/>
                  </a:lnTo>
                  <a:lnTo>
                    <a:pt x="14" y="88"/>
                  </a:lnTo>
                  <a:lnTo>
                    <a:pt x="16" y="88"/>
                  </a:lnTo>
                  <a:lnTo>
                    <a:pt x="19" y="88"/>
                  </a:lnTo>
                  <a:lnTo>
                    <a:pt x="22" y="88"/>
                  </a:lnTo>
                  <a:lnTo>
                    <a:pt x="24" y="88"/>
                  </a:lnTo>
                  <a:lnTo>
                    <a:pt x="27" y="88"/>
                  </a:lnTo>
                  <a:lnTo>
                    <a:pt x="30" y="88"/>
                  </a:lnTo>
                  <a:lnTo>
                    <a:pt x="32" y="88"/>
                  </a:lnTo>
                  <a:lnTo>
                    <a:pt x="35" y="88"/>
                  </a:lnTo>
                  <a:lnTo>
                    <a:pt x="35" y="86"/>
                  </a:lnTo>
                  <a:lnTo>
                    <a:pt x="35" y="83"/>
                  </a:lnTo>
                  <a:lnTo>
                    <a:pt x="19" y="83"/>
                  </a:lnTo>
                  <a:lnTo>
                    <a:pt x="22" y="83"/>
                  </a:lnTo>
                  <a:lnTo>
                    <a:pt x="22" y="81"/>
                  </a:lnTo>
                  <a:lnTo>
                    <a:pt x="22" y="78"/>
                  </a:lnTo>
                  <a:lnTo>
                    <a:pt x="22" y="76"/>
                  </a:lnTo>
                  <a:lnTo>
                    <a:pt x="24" y="76"/>
                  </a:lnTo>
                  <a:lnTo>
                    <a:pt x="24" y="73"/>
                  </a:lnTo>
                  <a:lnTo>
                    <a:pt x="11" y="78"/>
                  </a:lnTo>
                  <a:lnTo>
                    <a:pt x="0" y="78"/>
                  </a:lnTo>
                  <a:lnTo>
                    <a:pt x="3" y="76"/>
                  </a:lnTo>
                  <a:lnTo>
                    <a:pt x="6" y="76"/>
                  </a:lnTo>
                  <a:lnTo>
                    <a:pt x="6" y="73"/>
                  </a:lnTo>
                  <a:lnTo>
                    <a:pt x="8" y="73"/>
                  </a:lnTo>
                  <a:lnTo>
                    <a:pt x="8" y="70"/>
                  </a:lnTo>
                  <a:lnTo>
                    <a:pt x="11" y="70"/>
                  </a:lnTo>
                  <a:lnTo>
                    <a:pt x="11" y="68"/>
                  </a:lnTo>
                  <a:lnTo>
                    <a:pt x="11" y="65"/>
                  </a:lnTo>
                  <a:lnTo>
                    <a:pt x="11" y="62"/>
                  </a:lnTo>
                  <a:lnTo>
                    <a:pt x="11" y="60"/>
                  </a:lnTo>
                  <a:lnTo>
                    <a:pt x="8" y="60"/>
                  </a:lnTo>
                  <a:lnTo>
                    <a:pt x="11" y="60"/>
                  </a:lnTo>
                  <a:lnTo>
                    <a:pt x="11" y="57"/>
                  </a:lnTo>
                  <a:lnTo>
                    <a:pt x="14" y="57"/>
                  </a:lnTo>
                  <a:lnTo>
                    <a:pt x="16" y="57"/>
                  </a:lnTo>
                  <a:lnTo>
                    <a:pt x="19" y="57"/>
                  </a:lnTo>
                  <a:lnTo>
                    <a:pt x="22" y="57"/>
                  </a:lnTo>
                  <a:lnTo>
                    <a:pt x="24" y="57"/>
                  </a:lnTo>
                  <a:lnTo>
                    <a:pt x="27" y="57"/>
                  </a:lnTo>
                  <a:lnTo>
                    <a:pt x="27" y="54"/>
                  </a:lnTo>
                  <a:lnTo>
                    <a:pt x="30" y="54"/>
                  </a:lnTo>
                  <a:lnTo>
                    <a:pt x="32" y="52"/>
                  </a:lnTo>
                  <a:lnTo>
                    <a:pt x="32" y="50"/>
                  </a:lnTo>
                  <a:lnTo>
                    <a:pt x="35" y="50"/>
                  </a:lnTo>
                  <a:lnTo>
                    <a:pt x="35" y="47"/>
                  </a:lnTo>
                  <a:lnTo>
                    <a:pt x="35" y="44"/>
                  </a:lnTo>
                  <a:lnTo>
                    <a:pt x="37" y="42"/>
                  </a:lnTo>
                  <a:lnTo>
                    <a:pt x="37" y="39"/>
                  </a:lnTo>
                  <a:lnTo>
                    <a:pt x="24" y="39"/>
                  </a:lnTo>
                  <a:lnTo>
                    <a:pt x="35" y="26"/>
                  </a:lnTo>
                  <a:lnTo>
                    <a:pt x="35" y="24"/>
                  </a:lnTo>
                  <a:lnTo>
                    <a:pt x="32" y="24"/>
                  </a:lnTo>
                  <a:lnTo>
                    <a:pt x="30" y="24"/>
                  </a:lnTo>
                  <a:lnTo>
                    <a:pt x="30" y="26"/>
                  </a:lnTo>
                  <a:lnTo>
                    <a:pt x="27" y="26"/>
                  </a:lnTo>
                  <a:lnTo>
                    <a:pt x="27" y="28"/>
                  </a:lnTo>
                  <a:lnTo>
                    <a:pt x="27" y="26"/>
                  </a:lnTo>
                  <a:lnTo>
                    <a:pt x="27" y="24"/>
                  </a:lnTo>
                  <a:lnTo>
                    <a:pt x="27" y="21"/>
                  </a:lnTo>
                  <a:lnTo>
                    <a:pt x="27" y="18"/>
                  </a:lnTo>
                  <a:lnTo>
                    <a:pt x="27" y="16"/>
                  </a:lnTo>
                  <a:lnTo>
                    <a:pt x="27" y="13"/>
                  </a:lnTo>
                  <a:lnTo>
                    <a:pt x="30" y="13"/>
                  </a:lnTo>
                  <a:lnTo>
                    <a:pt x="32" y="13"/>
                  </a:lnTo>
                  <a:lnTo>
                    <a:pt x="35" y="13"/>
                  </a:lnTo>
                  <a:lnTo>
                    <a:pt x="35" y="10"/>
                  </a:lnTo>
                  <a:lnTo>
                    <a:pt x="37" y="10"/>
                  </a:lnTo>
                  <a:lnTo>
                    <a:pt x="41" y="10"/>
                  </a:lnTo>
                  <a:lnTo>
                    <a:pt x="41" y="8"/>
                  </a:lnTo>
                  <a:lnTo>
                    <a:pt x="41" y="6"/>
                  </a:lnTo>
                  <a:lnTo>
                    <a:pt x="43" y="3"/>
                  </a:lnTo>
                  <a:lnTo>
                    <a:pt x="46" y="3"/>
                  </a:lnTo>
                  <a:lnTo>
                    <a:pt x="49" y="3"/>
                  </a:lnTo>
                  <a:lnTo>
                    <a:pt x="49" y="0"/>
                  </a:lnTo>
                  <a:lnTo>
                    <a:pt x="64" y="112"/>
                  </a:lnTo>
                </a:path>
              </a:pathLst>
            </a:custGeom>
            <a:solidFill>
              <a:srgbClr val="00C000"/>
            </a:solidFill>
            <a:ln w="12700" cap="rnd">
              <a:noFill/>
              <a:round/>
              <a:headEnd/>
              <a:tailEnd/>
            </a:ln>
          </p:spPr>
          <p:txBody>
            <a:bodyPr/>
            <a:lstStyle/>
            <a:p>
              <a:endParaRPr lang="en-CA"/>
            </a:p>
          </p:txBody>
        </p:sp>
        <p:sp>
          <p:nvSpPr>
            <p:cNvPr id="144455" name="Freeform 62"/>
            <p:cNvSpPr>
              <a:spLocks/>
            </p:cNvSpPr>
            <p:nvPr/>
          </p:nvSpPr>
          <p:spPr bwMode="auto">
            <a:xfrm>
              <a:off x="5179" y="3706"/>
              <a:ext cx="54" cy="116"/>
            </a:xfrm>
            <a:custGeom>
              <a:avLst/>
              <a:gdLst>
                <a:gd name="T0" fmla="*/ 0 w 54"/>
                <a:gd name="T1" fmla="*/ 8 h 116"/>
                <a:gd name="T2" fmla="*/ 2 w 54"/>
                <a:gd name="T3" fmla="*/ 6 h 116"/>
                <a:gd name="T4" fmla="*/ 5 w 54"/>
                <a:gd name="T5" fmla="*/ 0 h 116"/>
                <a:gd name="T6" fmla="*/ 5 w 54"/>
                <a:gd name="T7" fmla="*/ 6 h 116"/>
                <a:gd name="T8" fmla="*/ 8 w 54"/>
                <a:gd name="T9" fmla="*/ 8 h 116"/>
                <a:gd name="T10" fmla="*/ 11 w 54"/>
                <a:gd name="T11" fmla="*/ 13 h 116"/>
                <a:gd name="T12" fmla="*/ 16 w 54"/>
                <a:gd name="T13" fmla="*/ 13 h 116"/>
                <a:gd name="T14" fmla="*/ 19 w 54"/>
                <a:gd name="T15" fmla="*/ 16 h 116"/>
                <a:gd name="T16" fmla="*/ 21 w 54"/>
                <a:gd name="T17" fmla="*/ 18 h 116"/>
                <a:gd name="T18" fmla="*/ 24 w 54"/>
                <a:gd name="T19" fmla="*/ 21 h 116"/>
                <a:gd name="T20" fmla="*/ 13 w 54"/>
                <a:gd name="T21" fmla="*/ 26 h 116"/>
                <a:gd name="T22" fmla="*/ 29 w 54"/>
                <a:gd name="T23" fmla="*/ 44 h 116"/>
                <a:gd name="T24" fmla="*/ 32 w 54"/>
                <a:gd name="T25" fmla="*/ 52 h 116"/>
                <a:gd name="T26" fmla="*/ 24 w 54"/>
                <a:gd name="T27" fmla="*/ 55 h 116"/>
                <a:gd name="T28" fmla="*/ 29 w 54"/>
                <a:gd name="T29" fmla="*/ 57 h 116"/>
                <a:gd name="T30" fmla="*/ 29 w 54"/>
                <a:gd name="T31" fmla="*/ 63 h 116"/>
                <a:gd name="T32" fmla="*/ 34 w 54"/>
                <a:gd name="T33" fmla="*/ 65 h 116"/>
                <a:gd name="T34" fmla="*/ 37 w 54"/>
                <a:gd name="T35" fmla="*/ 67 h 116"/>
                <a:gd name="T36" fmla="*/ 42 w 54"/>
                <a:gd name="T37" fmla="*/ 67 h 116"/>
                <a:gd name="T38" fmla="*/ 46 w 54"/>
                <a:gd name="T39" fmla="*/ 71 h 116"/>
                <a:gd name="T40" fmla="*/ 40 w 54"/>
                <a:gd name="T41" fmla="*/ 73 h 116"/>
                <a:gd name="T42" fmla="*/ 37 w 54"/>
                <a:gd name="T43" fmla="*/ 76 h 116"/>
                <a:gd name="T44" fmla="*/ 40 w 54"/>
                <a:gd name="T45" fmla="*/ 79 h 116"/>
                <a:gd name="T46" fmla="*/ 46 w 54"/>
                <a:gd name="T47" fmla="*/ 79 h 116"/>
                <a:gd name="T48" fmla="*/ 48 w 54"/>
                <a:gd name="T49" fmla="*/ 81 h 116"/>
                <a:gd name="T50" fmla="*/ 53 w 54"/>
                <a:gd name="T51" fmla="*/ 81 h 116"/>
                <a:gd name="T52" fmla="*/ 51 w 54"/>
                <a:gd name="T53" fmla="*/ 83 h 116"/>
                <a:gd name="T54" fmla="*/ 48 w 54"/>
                <a:gd name="T55" fmla="*/ 86 h 116"/>
                <a:gd name="T56" fmla="*/ 42 w 54"/>
                <a:gd name="T57" fmla="*/ 86 h 116"/>
                <a:gd name="T58" fmla="*/ 40 w 54"/>
                <a:gd name="T59" fmla="*/ 89 h 116"/>
                <a:gd name="T60" fmla="*/ 37 w 54"/>
                <a:gd name="T61" fmla="*/ 91 h 116"/>
                <a:gd name="T62" fmla="*/ 32 w 54"/>
                <a:gd name="T63" fmla="*/ 91 h 116"/>
                <a:gd name="T64" fmla="*/ 29 w 54"/>
                <a:gd name="T65" fmla="*/ 89 h 116"/>
                <a:gd name="T66" fmla="*/ 24 w 54"/>
                <a:gd name="T67" fmla="*/ 86 h 116"/>
                <a:gd name="T68" fmla="*/ 21 w 54"/>
                <a:gd name="T69" fmla="*/ 83 h 116"/>
                <a:gd name="T70" fmla="*/ 16 w 54"/>
                <a:gd name="T71" fmla="*/ 86 h 116"/>
                <a:gd name="T72" fmla="*/ 19 w 54"/>
                <a:gd name="T73" fmla="*/ 89 h 116"/>
                <a:gd name="T74" fmla="*/ 24 w 54"/>
                <a:gd name="T75" fmla="*/ 91 h 116"/>
                <a:gd name="T76" fmla="*/ 27 w 54"/>
                <a:gd name="T77" fmla="*/ 94 h 116"/>
                <a:gd name="T78" fmla="*/ 29 w 54"/>
                <a:gd name="T79" fmla="*/ 97 h 116"/>
                <a:gd name="T80" fmla="*/ 32 w 54"/>
                <a:gd name="T81" fmla="*/ 99 h 116"/>
                <a:gd name="T82" fmla="*/ 32 w 54"/>
                <a:gd name="T83" fmla="*/ 105 h 116"/>
                <a:gd name="T84" fmla="*/ 34 w 54"/>
                <a:gd name="T85" fmla="*/ 107 h 116"/>
                <a:gd name="T86" fmla="*/ 37 w 54"/>
                <a:gd name="T87" fmla="*/ 109 h 116"/>
                <a:gd name="T88" fmla="*/ 40 w 54"/>
                <a:gd name="T89" fmla="*/ 112 h 116"/>
                <a:gd name="T90" fmla="*/ 0 w 54"/>
                <a:gd name="T91" fmla="*/ 1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
                <a:gd name="T139" fmla="*/ 0 h 116"/>
                <a:gd name="T140" fmla="*/ 54 w 54"/>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 h="116">
                  <a:moveTo>
                    <a:pt x="0" y="10"/>
                  </a:moveTo>
                  <a:lnTo>
                    <a:pt x="0" y="8"/>
                  </a:lnTo>
                  <a:lnTo>
                    <a:pt x="2" y="8"/>
                  </a:lnTo>
                  <a:lnTo>
                    <a:pt x="2" y="6"/>
                  </a:lnTo>
                  <a:lnTo>
                    <a:pt x="5" y="3"/>
                  </a:lnTo>
                  <a:lnTo>
                    <a:pt x="5" y="0"/>
                  </a:lnTo>
                  <a:lnTo>
                    <a:pt x="5" y="3"/>
                  </a:lnTo>
                  <a:lnTo>
                    <a:pt x="5" y="6"/>
                  </a:lnTo>
                  <a:lnTo>
                    <a:pt x="8" y="6"/>
                  </a:lnTo>
                  <a:lnTo>
                    <a:pt x="8" y="8"/>
                  </a:lnTo>
                  <a:lnTo>
                    <a:pt x="11" y="10"/>
                  </a:lnTo>
                  <a:lnTo>
                    <a:pt x="11" y="13"/>
                  </a:lnTo>
                  <a:lnTo>
                    <a:pt x="13" y="13"/>
                  </a:lnTo>
                  <a:lnTo>
                    <a:pt x="16" y="13"/>
                  </a:lnTo>
                  <a:lnTo>
                    <a:pt x="16" y="16"/>
                  </a:lnTo>
                  <a:lnTo>
                    <a:pt x="19" y="16"/>
                  </a:lnTo>
                  <a:lnTo>
                    <a:pt x="19" y="18"/>
                  </a:lnTo>
                  <a:lnTo>
                    <a:pt x="21" y="18"/>
                  </a:lnTo>
                  <a:lnTo>
                    <a:pt x="21" y="21"/>
                  </a:lnTo>
                  <a:lnTo>
                    <a:pt x="24" y="21"/>
                  </a:lnTo>
                  <a:lnTo>
                    <a:pt x="27" y="21"/>
                  </a:lnTo>
                  <a:lnTo>
                    <a:pt x="13" y="26"/>
                  </a:lnTo>
                  <a:lnTo>
                    <a:pt x="29" y="42"/>
                  </a:lnTo>
                  <a:lnTo>
                    <a:pt x="29" y="44"/>
                  </a:lnTo>
                  <a:lnTo>
                    <a:pt x="29" y="49"/>
                  </a:lnTo>
                  <a:lnTo>
                    <a:pt x="32" y="52"/>
                  </a:lnTo>
                  <a:lnTo>
                    <a:pt x="21" y="52"/>
                  </a:lnTo>
                  <a:lnTo>
                    <a:pt x="24" y="55"/>
                  </a:lnTo>
                  <a:lnTo>
                    <a:pt x="27" y="57"/>
                  </a:lnTo>
                  <a:lnTo>
                    <a:pt x="29" y="57"/>
                  </a:lnTo>
                  <a:lnTo>
                    <a:pt x="29" y="60"/>
                  </a:lnTo>
                  <a:lnTo>
                    <a:pt x="29" y="63"/>
                  </a:lnTo>
                  <a:lnTo>
                    <a:pt x="32" y="65"/>
                  </a:lnTo>
                  <a:lnTo>
                    <a:pt x="34" y="65"/>
                  </a:lnTo>
                  <a:lnTo>
                    <a:pt x="34" y="67"/>
                  </a:lnTo>
                  <a:lnTo>
                    <a:pt x="37" y="67"/>
                  </a:lnTo>
                  <a:lnTo>
                    <a:pt x="40" y="67"/>
                  </a:lnTo>
                  <a:lnTo>
                    <a:pt x="42" y="67"/>
                  </a:lnTo>
                  <a:lnTo>
                    <a:pt x="42" y="71"/>
                  </a:lnTo>
                  <a:lnTo>
                    <a:pt x="46" y="71"/>
                  </a:lnTo>
                  <a:lnTo>
                    <a:pt x="42" y="71"/>
                  </a:lnTo>
                  <a:lnTo>
                    <a:pt x="40" y="73"/>
                  </a:lnTo>
                  <a:lnTo>
                    <a:pt x="37" y="73"/>
                  </a:lnTo>
                  <a:lnTo>
                    <a:pt x="37" y="76"/>
                  </a:lnTo>
                  <a:lnTo>
                    <a:pt x="37" y="79"/>
                  </a:lnTo>
                  <a:lnTo>
                    <a:pt x="40" y="79"/>
                  </a:lnTo>
                  <a:lnTo>
                    <a:pt x="42" y="79"/>
                  </a:lnTo>
                  <a:lnTo>
                    <a:pt x="46" y="79"/>
                  </a:lnTo>
                  <a:lnTo>
                    <a:pt x="48" y="79"/>
                  </a:lnTo>
                  <a:lnTo>
                    <a:pt x="48" y="81"/>
                  </a:lnTo>
                  <a:lnTo>
                    <a:pt x="51" y="81"/>
                  </a:lnTo>
                  <a:lnTo>
                    <a:pt x="53" y="81"/>
                  </a:lnTo>
                  <a:lnTo>
                    <a:pt x="53" y="83"/>
                  </a:lnTo>
                  <a:lnTo>
                    <a:pt x="51" y="83"/>
                  </a:lnTo>
                  <a:lnTo>
                    <a:pt x="48" y="83"/>
                  </a:lnTo>
                  <a:lnTo>
                    <a:pt x="48" y="86"/>
                  </a:lnTo>
                  <a:lnTo>
                    <a:pt x="46" y="86"/>
                  </a:lnTo>
                  <a:lnTo>
                    <a:pt x="42" y="86"/>
                  </a:lnTo>
                  <a:lnTo>
                    <a:pt x="42" y="89"/>
                  </a:lnTo>
                  <a:lnTo>
                    <a:pt x="40" y="89"/>
                  </a:lnTo>
                  <a:lnTo>
                    <a:pt x="37" y="89"/>
                  </a:lnTo>
                  <a:lnTo>
                    <a:pt x="37" y="91"/>
                  </a:lnTo>
                  <a:lnTo>
                    <a:pt x="34" y="91"/>
                  </a:lnTo>
                  <a:lnTo>
                    <a:pt x="32" y="91"/>
                  </a:lnTo>
                  <a:lnTo>
                    <a:pt x="29" y="91"/>
                  </a:lnTo>
                  <a:lnTo>
                    <a:pt x="29" y="89"/>
                  </a:lnTo>
                  <a:lnTo>
                    <a:pt x="27" y="89"/>
                  </a:lnTo>
                  <a:lnTo>
                    <a:pt x="24" y="86"/>
                  </a:lnTo>
                  <a:lnTo>
                    <a:pt x="21" y="86"/>
                  </a:lnTo>
                  <a:lnTo>
                    <a:pt x="21" y="83"/>
                  </a:lnTo>
                  <a:lnTo>
                    <a:pt x="16" y="83"/>
                  </a:lnTo>
                  <a:lnTo>
                    <a:pt x="16" y="86"/>
                  </a:lnTo>
                  <a:lnTo>
                    <a:pt x="19" y="86"/>
                  </a:lnTo>
                  <a:lnTo>
                    <a:pt x="19" y="89"/>
                  </a:lnTo>
                  <a:lnTo>
                    <a:pt x="21" y="91"/>
                  </a:lnTo>
                  <a:lnTo>
                    <a:pt x="24" y="91"/>
                  </a:lnTo>
                  <a:lnTo>
                    <a:pt x="24" y="94"/>
                  </a:lnTo>
                  <a:lnTo>
                    <a:pt x="27" y="94"/>
                  </a:lnTo>
                  <a:lnTo>
                    <a:pt x="29" y="94"/>
                  </a:lnTo>
                  <a:lnTo>
                    <a:pt x="29" y="97"/>
                  </a:lnTo>
                  <a:lnTo>
                    <a:pt x="29" y="99"/>
                  </a:lnTo>
                  <a:lnTo>
                    <a:pt x="32" y="99"/>
                  </a:lnTo>
                  <a:lnTo>
                    <a:pt x="32" y="102"/>
                  </a:lnTo>
                  <a:lnTo>
                    <a:pt x="32" y="105"/>
                  </a:lnTo>
                  <a:lnTo>
                    <a:pt x="34" y="105"/>
                  </a:lnTo>
                  <a:lnTo>
                    <a:pt x="34" y="107"/>
                  </a:lnTo>
                  <a:lnTo>
                    <a:pt x="34" y="109"/>
                  </a:lnTo>
                  <a:lnTo>
                    <a:pt x="37" y="109"/>
                  </a:lnTo>
                  <a:lnTo>
                    <a:pt x="37" y="112"/>
                  </a:lnTo>
                  <a:lnTo>
                    <a:pt x="40" y="112"/>
                  </a:lnTo>
                  <a:lnTo>
                    <a:pt x="40" y="115"/>
                  </a:lnTo>
                  <a:lnTo>
                    <a:pt x="0" y="10"/>
                  </a:lnTo>
                </a:path>
              </a:pathLst>
            </a:custGeom>
            <a:solidFill>
              <a:srgbClr val="00C000"/>
            </a:solidFill>
            <a:ln w="12700" cap="rnd">
              <a:noFill/>
              <a:round/>
              <a:headEnd/>
              <a:tailEnd/>
            </a:ln>
          </p:spPr>
          <p:txBody>
            <a:bodyPr/>
            <a:lstStyle/>
            <a:p>
              <a:endParaRPr lang="en-CA"/>
            </a:p>
          </p:txBody>
        </p:sp>
        <p:sp>
          <p:nvSpPr>
            <p:cNvPr id="144456" name="Freeform 63"/>
            <p:cNvSpPr>
              <a:spLocks/>
            </p:cNvSpPr>
            <p:nvPr/>
          </p:nvSpPr>
          <p:spPr bwMode="auto">
            <a:xfrm>
              <a:off x="5207" y="3823"/>
              <a:ext cx="16" cy="7"/>
            </a:xfrm>
            <a:custGeom>
              <a:avLst/>
              <a:gdLst>
                <a:gd name="T0" fmla="*/ 13 w 16"/>
                <a:gd name="T1" fmla="*/ 0 h 7"/>
                <a:gd name="T2" fmla="*/ 15 w 16"/>
                <a:gd name="T3" fmla="*/ 0 h 7"/>
                <a:gd name="T4" fmla="*/ 7 w 16"/>
                <a:gd name="T5" fmla="*/ 0 h 7"/>
                <a:gd name="T6" fmla="*/ 10 w 16"/>
                <a:gd name="T7" fmla="*/ 6 h 7"/>
                <a:gd name="T8" fmla="*/ 7 w 16"/>
                <a:gd name="T9" fmla="*/ 6 h 7"/>
                <a:gd name="T10" fmla="*/ 5 w 16"/>
                <a:gd name="T11" fmla="*/ 6 h 7"/>
                <a:gd name="T12" fmla="*/ 5 w 16"/>
                <a:gd name="T13" fmla="*/ 4 h 7"/>
                <a:gd name="T14" fmla="*/ 3 w 16"/>
                <a:gd name="T15" fmla="*/ 4 h 7"/>
                <a:gd name="T16" fmla="*/ 3 w 16"/>
                <a:gd name="T17" fmla="*/ 2 h 7"/>
                <a:gd name="T18" fmla="*/ 0 w 16"/>
                <a:gd name="T19" fmla="*/ 2 h 7"/>
                <a:gd name="T20" fmla="*/ 0 w 16"/>
                <a:gd name="T21" fmla="*/ 0 h 7"/>
                <a:gd name="T22" fmla="*/ 13 w 16"/>
                <a:gd name="T23" fmla="*/ 0 h 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6"/>
                <a:gd name="T37" fmla="*/ 0 h 7"/>
                <a:gd name="T38" fmla="*/ 16 w 16"/>
                <a:gd name="T39" fmla="*/ 7 h 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6" h="7">
                  <a:moveTo>
                    <a:pt x="13" y="0"/>
                  </a:moveTo>
                  <a:lnTo>
                    <a:pt x="15" y="0"/>
                  </a:lnTo>
                  <a:lnTo>
                    <a:pt x="7" y="0"/>
                  </a:lnTo>
                  <a:lnTo>
                    <a:pt x="10" y="6"/>
                  </a:lnTo>
                  <a:lnTo>
                    <a:pt x="7" y="6"/>
                  </a:lnTo>
                  <a:lnTo>
                    <a:pt x="5" y="6"/>
                  </a:lnTo>
                  <a:lnTo>
                    <a:pt x="5" y="4"/>
                  </a:lnTo>
                  <a:lnTo>
                    <a:pt x="3" y="4"/>
                  </a:lnTo>
                  <a:lnTo>
                    <a:pt x="3" y="2"/>
                  </a:lnTo>
                  <a:lnTo>
                    <a:pt x="0" y="2"/>
                  </a:lnTo>
                  <a:lnTo>
                    <a:pt x="0" y="0"/>
                  </a:lnTo>
                  <a:lnTo>
                    <a:pt x="13" y="0"/>
                  </a:lnTo>
                </a:path>
              </a:pathLst>
            </a:custGeom>
            <a:solidFill>
              <a:srgbClr val="00C000"/>
            </a:solidFill>
            <a:ln w="12700" cap="rnd">
              <a:noFill/>
              <a:round/>
              <a:headEnd/>
              <a:tailEnd/>
            </a:ln>
          </p:spPr>
          <p:txBody>
            <a:bodyPr/>
            <a:lstStyle/>
            <a:p>
              <a:endParaRPr lang="en-CA"/>
            </a:p>
          </p:txBody>
        </p:sp>
        <p:sp>
          <p:nvSpPr>
            <p:cNvPr id="144457" name="Freeform 64"/>
            <p:cNvSpPr>
              <a:spLocks/>
            </p:cNvSpPr>
            <p:nvPr/>
          </p:nvSpPr>
          <p:spPr bwMode="auto">
            <a:xfrm>
              <a:off x="5172" y="3745"/>
              <a:ext cx="8" cy="7"/>
            </a:xfrm>
            <a:custGeom>
              <a:avLst/>
              <a:gdLst>
                <a:gd name="T0" fmla="*/ 5 w 8"/>
                <a:gd name="T1" fmla="*/ 0 h 7"/>
                <a:gd name="T2" fmla="*/ 2 w 8"/>
                <a:gd name="T3" fmla="*/ 4 h 7"/>
                <a:gd name="T4" fmla="*/ 0 w 8"/>
                <a:gd name="T5" fmla="*/ 6 h 7"/>
                <a:gd name="T6" fmla="*/ 7 w 8"/>
                <a:gd name="T7" fmla="*/ 6 h 7"/>
                <a:gd name="T8" fmla="*/ 5 w 8"/>
                <a:gd name="T9" fmla="*/ 0 h 7"/>
                <a:gd name="T10" fmla="*/ 0 60000 65536"/>
                <a:gd name="T11" fmla="*/ 0 60000 65536"/>
                <a:gd name="T12" fmla="*/ 0 60000 65536"/>
                <a:gd name="T13" fmla="*/ 0 60000 65536"/>
                <a:gd name="T14" fmla="*/ 0 60000 65536"/>
                <a:gd name="T15" fmla="*/ 0 w 8"/>
                <a:gd name="T16" fmla="*/ 0 h 7"/>
                <a:gd name="T17" fmla="*/ 8 w 8"/>
                <a:gd name="T18" fmla="*/ 7 h 7"/>
              </a:gdLst>
              <a:ahLst/>
              <a:cxnLst>
                <a:cxn ang="T10">
                  <a:pos x="T0" y="T1"/>
                </a:cxn>
                <a:cxn ang="T11">
                  <a:pos x="T2" y="T3"/>
                </a:cxn>
                <a:cxn ang="T12">
                  <a:pos x="T4" y="T5"/>
                </a:cxn>
                <a:cxn ang="T13">
                  <a:pos x="T6" y="T7"/>
                </a:cxn>
                <a:cxn ang="T14">
                  <a:pos x="T8" y="T9"/>
                </a:cxn>
              </a:cxnLst>
              <a:rect l="T15" t="T16" r="T17" b="T18"/>
              <a:pathLst>
                <a:path w="8" h="7">
                  <a:moveTo>
                    <a:pt x="5" y="0"/>
                  </a:moveTo>
                  <a:lnTo>
                    <a:pt x="2" y="4"/>
                  </a:lnTo>
                  <a:lnTo>
                    <a:pt x="0" y="6"/>
                  </a:lnTo>
                  <a:lnTo>
                    <a:pt x="7" y="6"/>
                  </a:lnTo>
                  <a:lnTo>
                    <a:pt x="5" y="0"/>
                  </a:lnTo>
                </a:path>
              </a:pathLst>
            </a:custGeom>
            <a:solidFill>
              <a:srgbClr val="00C000"/>
            </a:solidFill>
            <a:ln w="12700" cap="rnd">
              <a:noFill/>
              <a:round/>
              <a:headEnd/>
              <a:tailEnd/>
            </a:ln>
          </p:spPr>
          <p:txBody>
            <a:bodyPr/>
            <a:lstStyle/>
            <a:p>
              <a:endParaRPr lang="en-CA"/>
            </a:p>
          </p:txBody>
        </p:sp>
        <p:sp>
          <p:nvSpPr>
            <p:cNvPr id="144458" name="Freeform 65"/>
            <p:cNvSpPr>
              <a:spLocks/>
            </p:cNvSpPr>
            <p:nvPr/>
          </p:nvSpPr>
          <p:spPr bwMode="auto">
            <a:xfrm>
              <a:off x="5172" y="3785"/>
              <a:ext cx="3" cy="11"/>
            </a:xfrm>
            <a:custGeom>
              <a:avLst/>
              <a:gdLst>
                <a:gd name="T0" fmla="*/ 2 w 3"/>
                <a:gd name="T1" fmla="*/ 0 h 11"/>
                <a:gd name="T2" fmla="*/ 2 w 3"/>
                <a:gd name="T3" fmla="*/ 8 h 11"/>
                <a:gd name="T4" fmla="*/ 2 w 3"/>
                <a:gd name="T5" fmla="*/ 10 h 11"/>
                <a:gd name="T6" fmla="*/ 0 w 3"/>
                <a:gd name="T7" fmla="*/ 8 h 11"/>
                <a:gd name="T8" fmla="*/ 2 w 3"/>
                <a:gd name="T9" fmla="*/ 0 h 11"/>
                <a:gd name="T10" fmla="*/ 0 60000 65536"/>
                <a:gd name="T11" fmla="*/ 0 60000 65536"/>
                <a:gd name="T12" fmla="*/ 0 60000 65536"/>
                <a:gd name="T13" fmla="*/ 0 60000 65536"/>
                <a:gd name="T14" fmla="*/ 0 60000 65536"/>
                <a:gd name="T15" fmla="*/ 0 w 3"/>
                <a:gd name="T16" fmla="*/ 0 h 11"/>
                <a:gd name="T17" fmla="*/ 3 w 3"/>
                <a:gd name="T18" fmla="*/ 11 h 11"/>
              </a:gdLst>
              <a:ahLst/>
              <a:cxnLst>
                <a:cxn ang="T10">
                  <a:pos x="T0" y="T1"/>
                </a:cxn>
                <a:cxn ang="T11">
                  <a:pos x="T2" y="T3"/>
                </a:cxn>
                <a:cxn ang="T12">
                  <a:pos x="T4" y="T5"/>
                </a:cxn>
                <a:cxn ang="T13">
                  <a:pos x="T6" y="T7"/>
                </a:cxn>
                <a:cxn ang="T14">
                  <a:pos x="T8" y="T9"/>
                </a:cxn>
              </a:cxnLst>
              <a:rect l="T15" t="T16" r="T17" b="T18"/>
              <a:pathLst>
                <a:path w="3" h="11">
                  <a:moveTo>
                    <a:pt x="2" y="0"/>
                  </a:moveTo>
                  <a:lnTo>
                    <a:pt x="2" y="8"/>
                  </a:lnTo>
                  <a:lnTo>
                    <a:pt x="2" y="10"/>
                  </a:lnTo>
                  <a:lnTo>
                    <a:pt x="0" y="8"/>
                  </a:lnTo>
                  <a:lnTo>
                    <a:pt x="2" y="0"/>
                  </a:lnTo>
                </a:path>
              </a:pathLst>
            </a:custGeom>
            <a:solidFill>
              <a:srgbClr val="00C000"/>
            </a:solidFill>
            <a:ln w="12700" cap="rnd">
              <a:noFill/>
              <a:round/>
              <a:headEnd/>
              <a:tailEnd/>
            </a:ln>
          </p:spPr>
          <p:txBody>
            <a:bodyPr/>
            <a:lstStyle/>
            <a:p>
              <a:endParaRPr lang="en-CA"/>
            </a:p>
          </p:txBody>
        </p:sp>
        <p:sp>
          <p:nvSpPr>
            <p:cNvPr id="144459" name="Freeform 66"/>
            <p:cNvSpPr>
              <a:spLocks/>
            </p:cNvSpPr>
            <p:nvPr/>
          </p:nvSpPr>
          <p:spPr bwMode="auto">
            <a:xfrm>
              <a:off x="5194" y="3845"/>
              <a:ext cx="18" cy="17"/>
            </a:xfrm>
            <a:custGeom>
              <a:avLst/>
              <a:gdLst>
                <a:gd name="T0" fmla="*/ 2 w 18"/>
                <a:gd name="T1" fmla="*/ 0 h 17"/>
                <a:gd name="T2" fmla="*/ 2 w 18"/>
                <a:gd name="T3" fmla="*/ 3 h 17"/>
                <a:gd name="T4" fmla="*/ 5 w 18"/>
                <a:gd name="T5" fmla="*/ 3 h 17"/>
                <a:gd name="T6" fmla="*/ 5 w 18"/>
                <a:gd name="T7" fmla="*/ 6 h 17"/>
                <a:gd name="T8" fmla="*/ 7 w 18"/>
                <a:gd name="T9" fmla="*/ 6 h 17"/>
                <a:gd name="T10" fmla="*/ 7 w 18"/>
                <a:gd name="T11" fmla="*/ 8 h 17"/>
                <a:gd name="T12" fmla="*/ 10 w 18"/>
                <a:gd name="T13" fmla="*/ 8 h 17"/>
                <a:gd name="T14" fmla="*/ 12 w 18"/>
                <a:gd name="T15" fmla="*/ 11 h 17"/>
                <a:gd name="T16" fmla="*/ 15 w 18"/>
                <a:gd name="T17" fmla="*/ 14 h 17"/>
                <a:gd name="T18" fmla="*/ 15 w 18"/>
                <a:gd name="T19" fmla="*/ 16 h 17"/>
                <a:gd name="T20" fmla="*/ 17 w 18"/>
                <a:gd name="T21" fmla="*/ 16 h 17"/>
                <a:gd name="T22" fmla="*/ 15 w 18"/>
                <a:gd name="T23" fmla="*/ 16 h 17"/>
                <a:gd name="T24" fmla="*/ 12 w 18"/>
                <a:gd name="T25" fmla="*/ 16 h 17"/>
                <a:gd name="T26" fmla="*/ 10 w 18"/>
                <a:gd name="T27" fmla="*/ 16 h 17"/>
                <a:gd name="T28" fmla="*/ 7 w 18"/>
                <a:gd name="T29" fmla="*/ 16 h 17"/>
                <a:gd name="T30" fmla="*/ 5 w 18"/>
                <a:gd name="T31" fmla="*/ 16 h 17"/>
                <a:gd name="T32" fmla="*/ 5 w 18"/>
                <a:gd name="T33" fmla="*/ 14 h 17"/>
                <a:gd name="T34" fmla="*/ 2 w 18"/>
                <a:gd name="T35" fmla="*/ 14 h 17"/>
                <a:gd name="T36" fmla="*/ 2 w 18"/>
                <a:gd name="T37" fmla="*/ 11 h 17"/>
                <a:gd name="T38" fmla="*/ 0 w 18"/>
                <a:gd name="T39" fmla="*/ 11 h 17"/>
                <a:gd name="T40" fmla="*/ 0 w 18"/>
                <a:gd name="T41" fmla="*/ 8 h 17"/>
                <a:gd name="T42" fmla="*/ 0 w 18"/>
                <a:gd name="T43" fmla="*/ 6 h 17"/>
                <a:gd name="T44" fmla="*/ 0 w 18"/>
                <a:gd name="T45" fmla="*/ 3 h 17"/>
                <a:gd name="T46" fmla="*/ 2 w 18"/>
                <a:gd name="T47" fmla="*/ 3 h 17"/>
                <a:gd name="T48" fmla="*/ 2 w 18"/>
                <a:gd name="T49" fmla="*/ 0 h 17"/>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8"/>
                <a:gd name="T76" fmla="*/ 0 h 17"/>
                <a:gd name="T77" fmla="*/ 18 w 18"/>
                <a:gd name="T78" fmla="*/ 17 h 17"/>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8" h="17">
                  <a:moveTo>
                    <a:pt x="2" y="0"/>
                  </a:moveTo>
                  <a:lnTo>
                    <a:pt x="2" y="3"/>
                  </a:lnTo>
                  <a:lnTo>
                    <a:pt x="5" y="3"/>
                  </a:lnTo>
                  <a:lnTo>
                    <a:pt x="5" y="6"/>
                  </a:lnTo>
                  <a:lnTo>
                    <a:pt x="7" y="6"/>
                  </a:lnTo>
                  <a:lnTo>
                    <a:pt x="7" y="8"/>
                  </a:lnTo>
                  <a:lnTo>
                    <a:pt x="10" y="8"/>
                  </a:lnTo>
                  <a:lnTo>
                    <a:pt x="12" y="11"/>
                  </a:lnTo>
                  <a:lnTo>
                    <a:pt x="15" y="14"/>
                  </a:lnTo>
                  <a:lnTo>
                    <a:pt x="15" y="16"/>
                  </a:lnTo>
                  <a:lnTo>
                    <a:pt x="17" y="16"/>
                  </a:lnTo>
                  <a:lnTo>
                    <a:pt x="15" y="16"/>
                  </a:lnTo>
                  <a:lnTo>
                    <a:pt x="12" y="16"/>
                  </a:lnTo>
                  <a:lnTo>
                    <a:pt x="10" y="16"/>
                  </a:lnTo>
                  <a:lnTo>
                    <a:pt x="7" y="16"/>
                  </a:lnTo>
                  <a:lnTo>
                    <a:pt x="5" y="16"/>
                  </a:lnTo>
                  <a:lnTo>
                    <a:pt x="5" y="14"/>
                  </a:lnTo>
                  <a:lnTo>
                    <a:pt x="2" y="14"/>
                  </a:lnTo>
                  <a:lnTo>
                    <a:pt x="2" y="11"/>
                  </a:lnTo>
                  <a:lnTo>
                    <a:pt x="0" y="11"/>
                  </a:lnTo>
                  <a:lnTo>
                    <a:pt x="0" y="8"/>
                  </a:lnTo>
                  <a:lnTo>
                    <a:pt x="0" y="6"/>
                  </a:lnTo>
                  <a:lnTo>
                    <a:pt x="0" y="3"/>
                  </a:lnTo>
                  <a:lnTo>
                    <a:pt x="2" y="3"/>
                  </a:lnTo>
                  <a:lnTo>
                    <a:pt x="2" y="0"/>
                  </a:lnTo>
                </a:path>
              </a:pathLst>
            </a:custGeom>
            <a:solidFill>
              <a:srgbClr val="00C000"/>
            </a:solidFill>
            <a:ln w="12700" cap="rnd">
              <a:noFill/>
              <a:round/>
              <a:headEnd/>
              <a:tailEnd/>
            </a:ln>
          </p:spPr>
          <p:txBody>
            <a:bodyPr/>
            <a:lstStyle/>
            <a:p>
              <a:endParaRPr lang="en-CA"/>
            </a:p>
          </p:txBody>
        </p:sp>
        <p:sp>
          <p:nvSpPr>
            <p:cNvPr id="144460" name="Freeform 67"/>
            <p:cNvSpPr>
              <a:spLocks/>
            </p:cNvSpPr>
            <p:nvPr/>
          </p:nvSpPr>
          <p:spPr bwMode="auto">
            <a:xfrm>
              <a:off x="5157" y="3853"/>
              <a:ext cx="14" cy="9"/>
            </a:xfrm>
            <a:custGeom>
              <a:avLst/>
              <a:gdLst>
                <a:gd name="T0" fmla="*/ 10 w 14"/>
                <a:gd name="T1" fmla="*/ 0 h 9"/>
                <a:gd name="T2" fmla="*/ 3 w 14"/>
                <a:gd name="T3" fmla="*/ 6 h 9"/>
                <a:gd name="T4" fmla="*/ 0 w 14"/>
                <a:gd name="T5" fmla="*/ 8 h 9"/>
                <a:gd name="T6" fmla="*/ 5 w 14"/>
                <a:gd name="T7" fmla="*/ 8 h 9"/>
                <a:gd name="T8" fmla="*/ 13 w 14"/>
                <a:gd name="T9" fmla="*/ 4 h 9"/>
                <a:gd name="T10" fmla="*/ 10 w 14"/>
                <a:gd name="T11" fmla="*/ 0 h 9"/>
                <a:gd name="T12" fmla="*/ 0 60000 65536"/>
                <a:gd name="T13" fmla="*/ 0 60000 65536"/>
                <a:gd name="T14" fmla="*/ 0 60000 65536"/>
                <a:gd name="T15" fmla="*/ 0 60000 65536"/>
                <a:gd name="T16" fmla="*/ 0 60000 65536"/>
                <a:gd name="T17" fmla="*/ 0 60000 65536"/>
                <a:gd name="T18" fmla="*/ 0 w 14"/>
                <a:gd name="T19" fmla="*/ 0 h 9"/>
                <a:gd name="T20" fmla="*/ 14 w 14"/>
                <a:gd name="T21" fmla="*/ 9 h 9"/>
              </a:gdLst>
              <a:ahLst/>
              <a:cxnLst>
                <a:cxn ang="T12">
                  <a:pos x="T0" y="T1"/>
                </a:cxn>
                <a:cxn ang="T13">
                  <a:pos x="T2" y="T3"/>
                </a:cxn>
                <a:cxn ang="T14">
                  <a:pos x="T4" y="T5"/>
                </a:cxn>
                <a:cxn ang="T15">
                  <a:pos x="T6" y="T7"/>
                </a:cxn>
                <a:cxn ang="T16">
                  <a:pos x="T8" y="T9"/>
                </a:cxn>
                <a:cxn ang="T17">
                  <a:pos x="T10" y="T11"/>
                </a:cxn>
              </a:cxnLst>
              <a:rect l="T18" t="T19" r="T20" b="T21"/>
              <a:pathLst>
                <a:path w="14" h="9">
                  <a:moveTo>
                    <a:pt x="10" y="0"/>
                  </a:moveTo>
                  <a:lnTo>
                    <a:pt x="3" y="6"/>
                  </a:lnTo>
                  <a:lnTo>
                    <a:pt x="0" y="8"/>
                  </a:lnTo>
                  <a:lnTo>
                    <a:pt x="5" y="8"/>
                  </a:lnTo>
                  <a:lnTo>
                    <a:pt x="13" y="4"/>
                  </a:lnTo>
                  <a:lnTo>
                    <a:pt x="10" y="0"/>
                  </a:lnTo>
                </a:path>
              </a:pathLst>
            </a:custGeom>
            <a:solidFill>
              <a:srgbClr val="00C000"/>
            </a:solidFill>
            <a:ln w="12700" cap="rnd">
              <a:noFill/>
              <a:round/>
              <a:headEnd/>
              <a:tailEnd/>
            </a:ln>
          </p:spPr>
          <p:txBody>
            <a:bodyPr/>
            <a:lstStyle/>
            <a:p>
              <a:endParaRPr lang="en-CA"/>
            </a:p>
          </p:txBody>
        </p:sp>
        <p:sp>
          <p:nvSpPr>
            <p:cNvPr id="144461" name="Freeform 68"/>
            <p:cNvSpPr>
              <a:spLocks/>
            </p:cNvSpPr>
            <p:nvPr/>
          </p:nvSpPr>
          <p:spPr bwMode="auto">
            <a:xfrm>
              <a:off x="5179" y="3717"/>
              <a:ext cx="40" cy="109"/>
            </a:xfrm>
            <a:custGeom>
              <a:avLst/>
              <a:gdLst>
                <a:gd name="T0" fmla="*/ 0 w 40"/>
                <a:gd name="T1" fmla="*/ 0 h 109"/>
                <a:gd name="T2" fmla="*/ 10 w 40"/>
                <a:gd name="T3" fmla="*/ 108 h 109"/>
                <a:gd name="T4" fmla="*/ 29 w 40"/>
                <a:gd name="T5" fmla="*/ 105 h 109"/>
                <a:gd name="T6" fmla="*/ 34 w 40"/>
                <a:gd name="T7" fmla="*/ 103 h 109"/>
                <a:gd name="T8" fmla="*/ 39 w 40"/>
                <a:gd name="T9" fmla="*/ 100 h 109"/>
                <a:gd name="T10" fmla="*/ 29 w 40"/>
                <a:gd name="T11" fmla="*/ 80 h 109"/>
                <a:gd name="T12" fmla="*/ 31 w 40"/>
                <a:gd name="T13" fmla="*/ 80 h 109"/>
                <a:gd name="T14" fmla="*/ 31 w 40"/>
                <a:gd name="T15" fmla="*/ 70 h 109"/>
                <a:gd name="T16" fmla="*/ 2 w 40"/>
                <a:gd name="T17" fmla="*/ 0 h 109"/>
                <a:gd name="T18" fmla="*/ 0 w 40"/>
                <a:gd name="T19" fmla="*/ 0 h 10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0"/>
                <a:gd name="T31" fmla="*/ 0 h 109"/>
                <a:gd name="T32" fmla="*/ 40 w 40"/>
                <a:gd name="T33" fmla="*/ 109 h 10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0" h="109">
                  <a:moveTo>
                    <a:pt x="0" y="0"/>
                  </a:moveTo>
                  <a:lnTo>
                    <a:pt x="10" y="108"/>
                  </a:lnTo>
                  <a:lnTo>
                    <a:pt x="29" y="105"/>
                  </a:lnTo>
                  <a:lnTo>
                    <a:pt x="34" y="103"/>
                  </a:lnTo>
                  <a:lnTo>
                    <a:pt x="39" y="100"/>
                  </a:lnTo>
                  <a:lnTo>
                    <a:pt x="29" y="80"/>
                  </a:lnTo>
                  <a:lnTo>
                    <a:pt x="31" y="80"/>
                  </a:lnTo>
                  <a:lnTo>
                    <a:pt x="31" y="70"/>
                  </a:lnTo>
                  <a:lnTo>
                    <a:pt x="2" y="0"/>
                  </a:lnTo>
                  <a:lnTo>
                    <a:pt x="0" y="0"/>
                  </a:lnTo>
                </a:path>
              </a:pathLst>
            </a:custGeom>
            <a:solidFill>
              <a:srgbClr val="00C000"/>
            </a:solidFill>
            <a:ln w="12700" cap="rnd">
              <a:noFill/>
              <a:round/>
              <a:headEnd/>
              <a:tailEnd/>
            </a:ln>
          </p:spPr>
          <p:txBody>
            <a:bodyPr/>
            <a:lstStyle/>
            <a:p>
              <a:endParaRPr lang="en-CA"/>
            </a:p>
          </p:txBody>
        </p:sp>
        <p:sp>
          <p:nvSpPr>
            <p:cNvPr id="144462" name="Freeform 69"/>
            <p:cNvSpPr>
              <a:spLocks/>
            </p:cNvSpPr>
            <p:nvPr/>
          </p:nvSpPr>
          <p:spPr bwMode="auto">
            <a:xfrm>
              <a:off x="5150" y="3827"/>
              <a:ext cx="64" cy="56"/>
            </a:xfrm>
            <a:custGeom>
              <a:avLst/>
              <a:gdLst>
                <a:gd name="T0" fmla="*/ 18 w 64"/>
                <a:gd name="T1" fmla="*/ 3 h 56"/>
                <a:gd name="T2" fmla="*/ 0 w 64"/>
                <a:gd name="T3" fmla="*/ 26 h 56"/>
                <a:gd name="T4" fmla="*/ 24 w 64"/>
                <a:gd name="T5" fmla="*/ 48 h 56"/>
                <a:gd name="T6" fmla="*/ 48 w 64"/>
                <a:gd name="T7" fmla="*/ 55 h 56"/>
                <a:gd name="T8" fmla="*/ 58 w 64"/>
                <a:gd name="T9" fmla="*/ 42 h 56"/>
                <a:gd name="T10" fmla="*/ 63 w 64"/>
                <a:gd name="T11" fmla="*/ 21 h 56"/>
                <a:gd name="T12" fmla="*/ 21 w 64"/>
                <a:gd name="T13" fmla="*/ 0 h 56"/>
                <a:gd name="T14" fmla="*/ 18 w 64"/>
                <a:gd name="T15" fmla="*/ 3 h 56"/>
                <a:gd name="T16" fmla="*/ 0 60000 65536"/>
                <a:gd name="T17" fmla="*/ 0 60000 65536"/>
                <a:gd name="T18" fmla="*/ 0 60000 65536"/>
                <a:gd name="T19" fmla="*/ 0 60000 65536"/>
                <a:gd name="T20" fmla="*/ 0 60000 65536"/>
                <a:gd name="T21" fmla="*/ 0 60000 65536"/>
                <a:gd name="T22" fmla="*/ 0 60000 65536"/>
                <a:gd name="T23" fmla="*/ 0 60000 65536"/>
                <a:gd name="T24" fmla="*/ 0 w 64"/>
                <a:gd name="T25" fmla="*/ 0 h 56"/>
                <a:gd name="T26" fmla="*/ 64 w 64"/>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4" h="56">
                  <a:moveTo>
                    <a:pt x="18" y="3"/>
                  </a:moveTo>
                  <a:lnTo>
                    <a:pt x="0" y="26"/>
                  </a:lnTo>
                  <a:lnTo>
                    <a:pt x="24" y="48"/>
                  </a:lnTo>
                  <a:lnTo>
                    <a:pt x="48" y="55"/>
                  </a:lnTo>
                  <a:lnTo>
                    <a:pt x="58" y="42"/>
                  </a:lnTo>
                  <a:lnTo>
                    <a:pt x="63" y="21"/>
                  </a:lnTo>
                  <a:lnTo>
                    <a:pt x="21" y="0"/>
                  </a:lnTo>
                  <a:lnTo>
                    <a:pt x="18" y="3"/>
                  </a:lnTo>
                </a:path>
              </a:pathLst>
            </a:custGeom>
            <a:solidFill>
              <a:srgbClr val="00C000"/>
            </a:solidFill>
            <a:ln w="12700" cap="rnd">
              <a:noFill/>
              <a:round/>
              <a:headEnd/>
              <a:tailEnd/>
            </a:ln>
          </p:spPr>
          <p:txBody>
            <a:bodyPr/>
            <a:lstStyle/>
            <a:p>
              <a:endParaRPr lang="en-CA"/>
            </a:p>
          </p:txBody>
        </p:sp>
        <p:sp>
          <p:nvSpPr>
            <p:cNvPr id="144463" name="Freeform 70"/>
            <p:cNvSpPr>
              <a:spLocks/>
            </p:cNvSpPr>
            <p:nvPr/>
          </p:nvSpPr>
          <p:spPr bwMode="auto">
            <a:xfrm>
              <a:off x="4920" y="3612"/>
              <a:ext cx="529" cy="661"/>
            </a:xfrm>
            <a:custGeom>
              <a:avLst/>
              <a:gdLst>
                <a:gd name="T0" fmla="*/ 527 w 529"/>
                <a:gd name="T1" fmla="*/ 312 h 661"/>
                <a:gd name="T2" fmla="*/ 524 w 529"/>
                <a:gd name="T3" fmla="*/ 274 h 661"/>
                <a:gd name="T4" fmla="*/ 517 w 529"/>
                <a:gd name="T5" fmla="*/ 238 h 661"/>
                <a:gd name="T6" fmla="*/ 508 w 529"/>
                <a:gd name="T7" fmla="*/ 203 h 661"/>
                <a:gd name="T8" fmla="*/ 495 w 529"/>
                <a:gd name="T9" fmla="*/ 169 h 661"/>
                <a:gd name="T10" fmla="*/ 478 w 529"/>
                <a:gd name="T11" fmla="*/ 138 h 661"/>
                <a:gd name="T12" fmla="*/ 460 w 529"/>
                <a:gd name="T13" fmla="*/ 109 h 661"/>
                <a:gd name="T14" fmla="*/ 439 w 529"/>
                <a:gd name="T15" fmla="*/ 82 h 661"/>
                <a:gd name="T16" fmla="*/ 415 w 529"/>
                <a:gd name="T17" fmla="*/ 59 h 661"/>
                <a:gd name="T18" fmla="*/ 390 w 529"/>
                <a:gd name="T19" fmla="*/ 40 h 661"/>
                <a:gd name="T20" fmla="*/ 362 w 529"/>
                <a:gd name="T21" fmla="*/ 24 h 661"/>
                <a:gd name="T22" fmla="*/ 334 w 529"/>
                <a:gd name="T23" fmla="*/ 12 h 661"/>
                <a:gd name="T24" fmla="*/ 305 w 529"/>
                <a:gd name="T25" fmla="*/ 4 h 661"/>
                <a:gd name="T26" fmla="*/ 275 w 529"/>
                <a:gd name="T27" fmla="*/ 0 h 661"/>
                <a:gd name="T28" fmla="*/ 245 w 529"/>
                <a:gd name="T29" fmla="*/ 1 h 661"/>
                <a:gd name="T30" fmla="*/ 215 w 529"/>
                <a:gd name="T31" fmla="*/ 6 h 661"/>
                <a:gd name="T32" fmla="*/ 187 w 529"/>
                <a:gd name="T33" fmla="*/ 15 h 661"/>
                <a:gd name="T34" fmla="*/ 159 w 529"/>
                <a:gd name="T35" fmla="*/ 28 h 661"/>
                <a:gd name="T36" fmla="*/ 132 w 529"/>
                <a:gd name="T37" fmla="*/ 45 h 661"/>
                <a:gd name="T38" fmla="*/ 107 w 529"/>
                <a:gd name="T39" fmla="*/ 65 h 661"/>
                <a:gd name="T40" fmla="*/ 84 w 529"/>
                <a:gd name="T41" fmla="*/ 89 h 661"/>
                <a:gd name="T42" fmla="*/ 64 w 529"/>
                <a:gd name="T43" fmla="*/ 116 h 661"/>
                <a:gd name="T44" fmla="*/ 45 w 529"/>
                <a:gd name="T45" fmla="*/ 145 h 661"/>
                <a:gd name="T46" fmla="*/ 30 w 529"/>
                <a:gd name="T47" fmla="*/ 178 h 661"/>
                <a:gd name="T48" fmla="*/ 18 w 529"/>
                <a:gd name="T49" fmla="*/ 211 h 661"/>
                <a:gd name="T50" fmla="*/ 9 w 529"/>
                <a:gd name="T51" fmla="*/ 247 h 661"/>
                <a:gd name="T52" fmla="*/ 3 w 529"/>
                <a:gd name="T53" fmla="*/ 284 h 661"/>
                <a:gd name="T54" fmla="*/ 0 w 529"/>
                <a:gd name="T55" fmla="*/ 321 h 661"/>
                <a:gd name="T56" fmla="*/ 1 w 529"/>
                <a:gd name="T57" fmla="*/ 358 h 661"/>
                <a:gd name="T58" fmla="*/ 5 w 529"/>
                <a:gd name="T59" fmla="*/ 395 h 661"/>
                <a:gd name="T60" fmla="*/ 13 w 529"/>
                <a:gd name="T61" fmla="*/ 431 h 661"/>
                <a:gd name="T62" fmla="*/ 23 w 529"/>
                <a:gd name="T63" fmla="*/ 466 h 661"/>
                <a:gd name="T64" fmla="*/ 37 w 529"/>
                <a:gd name="T65" fmla="*/ 499 h 661"/>
                <a:gd name="T66" fmla="*/ 54 w 529"/>
                <a:gd name="T67" fmla="*/ 530 h 661"/>
                <a:gd name="T68" fmla="*/ 74 w 529"/>
                <a:gd name="T69" fmla="*/ 558 h 661"/>
                <a:gd name="T70" fmla="*/ 95 w 529"/>
                <a:gd name="T71" fmla="*/ 583 h 661"/>
                <a:gd name="T72" fmla="*/ 119 w 529"/>
                <a:gd name="T73" fmla="*/ 606 h 661"/>
                <a:gd name="T74" fmla="*/ 145 w 529"/>
                <a:gd name="T75" fmla="*/ 625 h 661"/>
                <a:gd name="T76" fmla="*/ 173 w 529"/>
                <a:gd name="T77" fmla="*/ 640 h 661"/>
                <a:gd name="T78" fmla="*/ 201 w 529"/>
                <a:gd name="T79" fmla="*/ 650 h 661"/>
                <a:gd name="T80" fmla="*/ 231 w 529"/>
                <a:gd name="T81" fmla="*/ 657 h 661"/>
                <a:gd name="T82" fmla="*/ 260 w 529"/>
                <a:gd name="T83" fmla="*/ 660 h 661"/>
                <a:gd name="T84" fmla="*/ 290 w 529"/>
                <a:gd name="T85" fmla="*/ 658 h 661"/>
                <a:gd name="T86" fmla="*/ 320 w 529"/>
                <a:gd name="T87" fmla="*/ 653 h 661"/>
                <a:gd name="T88" fmla="*/ 348 w 529"/>
                <a:gd name="T89" fmla="*/ 643 h 661"/>
                <a:gd name="T90" fmla="*/ 376 w 529"/>
                <a:gd name="T91" fmla="*/ 629 h 661"/>
                <a:gd name="T92" fmla="*/ 402 w 529"/>
                <a:gd name="T93" fmla="*/ 611 h 661"/>
                <a:gd name="T94" fmla="*/ 427 w 529"/>
                <a:gd name="T95" fmla="*/ 590 h 661"/>
                <a:gd name="T96" fmla="*/ 449 w 529"/>
                <a:gd name="T97" fmla="*/ 565 h 661"/>
                <a:gd name="T98" fmla="*/ 469 w 529"/>
                <a:gd name="T99" fmla="*/ 537 h 661"/>
                <a:gd name="T100" fmla="*/ 487 w 529"/>
                <a:gd name="T101" fmla="*/ 507 h 661"/>
                <a:gd name="T102" fmla="*/ 502 w 529"/>
                <a:gd name="T103" fmla="*/ 475 h 661"/>
                <a:gd name="T104" fmla="*/ 513 w 529"/>
                <a:gd name="T105" fmla="*/ 440 h 661"/>
                <a:gd name="T106" fmla="*/ 521 w 529"/>
                <a:gd name="T107" fmla="*/ 404 h 661"/>
                <a:gd name="T108" fmla="*/ 526 w 529"/>
                <a:gd name="T109" fmla="*/ 367 h 661"/>
                <a:gd name="T110" fmla="*/ 528 w 529"/>
                <a:gd name="T111" fmla="*/ 330 h 661"/>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29"/>
                <a:gd name="T169" fmla="*/ 0 h 661"/>
                <a:gd name="T170" fmla="*/ 529 w 529"/>
                <a:gd name="T171" fmla="*/ 661 h 661"/>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29" h="661">
                  <a:moveTo>
                    <a:pt x="528" y="330"/>
                  </a:moveTo>
                  <a:lnTo>
                    <a:pt x="527" y="312"/>
                  </a:lnTo>
                  <a:lnTo>
                    <a:pt x="526" y="293"/>
                  </a:lnTo>
                  <a:lnTo>
                    <a:pt x="524" y="274"/>
                  </a:lnTo>
                  <a:lnTo>
                    <a:pt x="521" y="256"/>
                  </a:lnTo>
                  <a:lnTo>
                    <a:pt x="517" y="238"/>
                  </a:lnTo>
                  <a:lnTo>
                    <a:pt x="513" y="220"/>
                  </a:lnTo>
                  <a:lnTo>
                    <a:pt x="508" y="203"/>
                  </a:lnTo>
                  <a:lnTo>
                    <a:pt x="502" y="185"/>
                  </a:lnTo>
                  <a:lnTo>
                    <a:pt x="495" y="169"/>
                  </a:lnTo>
                  <a:lnTo>
                    <a:pt x="487" y="153"/>
                  </a:lnTo>
                  <a:lnTo>
                    <a:pt x="478" y="138"/>
                  </a:lnTo>
                  <a:lnTo>
                    <a:pt x="469" y="123"/>
                  </a:lnTo>
                  <a:lnTo>
                    <a:pt x="460" y="109"/>
                  </a:lnTo>
                  <a:lnTo>
                    <a:pt x="449" y="95"/>
                  </a:lnTo>
                  <a:lnTo>
                    <a:pt x="439" y="82"/>
                  </a:lnTo>
                  <a:lnTo>
                    <a:pt x="427" y="70"/>
                  </a:lnTo>
                  <a:lnTo>
                    <a:pt x="415" y="59"/>
                  </a:lnTo>
                  <a:lnTo>
                    <a:pt x="402" y="49"/>
                  </a:lnTo>
                  <a:lnTo>
                    <a:pt x="390" y="40"/>
                  </a:lnTo>
                  <a:lnTo>
                    <a:pt x="376" y="31"/>
                  </a:lnTo>
                  <a:lnTo>
                    <a:pt x="362" y="24"/>
                  </a:lnTo>
                  <a:lnTo>
                    <a:pt x="348" y="17"/>
                  </a:lnTo>
                  <a:lnTo>
                    <a:pt x="334" y="12"/>
                  </a:lnTo>
                  <a:lnTo>
                    <a:pt x="320" y="8"/>
                  </a:lnTo>
                  <a:lnTo>
                    <a:pt x="305" y="4"/>
                  </a:lnTo>
                  <a:lnTo>
                    <a:pt x="290" y="2"/>
                  </a:lnTo>
                  <a:lnTo>
                    <a:pt x="275" y="0"/>
                  </a:lnTo>
                  <a:lnTo>
                    <a:pt x="260" y="0"/>
                  </a:lnTo>
                  <a:lnTo>
                    <a:pt x="245" y="1"/>
                  </a:lnTo>
                  <a:lnTo>
                    <a:pt x="231" y="3"/>
                  </a:lnTo>
                  <a:lnTo>
                    <a:pt x="215" y="6"/>
                  </a:lnTo>
                  <a:lnTo>
                    <a:pt x="201" y="10"/>
                  </a:lnTo>
                  <a:lnTo>
                    <a:pt x="187" y="15"/>
                  </a:lnTo>
                  <a:lnTo>
                    <a:pt x="173" y="20"/>
                  </a:lnTo>
                  <a:lnTo>
                    <a:pt x="159" y="28"/>
                  </a:lnTo>
                  <a:lnTo>
                    <a:pt x="145" y="35"/>
                  </a:lnTo>
                  <a:lnTo>
                    <a:pt x="132" y="45"/>
                  </a:lnTo>
                  <a:lnTo>
                    <a:pt x="119" y="54"/>
                  </a:lnTo>
                  <a:lnTo>
                    <a:pt x="107" y="65"/>
                  </a:lnTo>
                  <a:lnTo>
                    <a:pt x="95" y="77"/>
                  </a:lnTo>
                  <a:lnTo>
                    <a:pt x="84" y="89"/>
                  </a:lnTo>
                  <a:lnTo>
                    <a:pt x="74" y="102"/>
                  </a:lnTo>
                  <a:lnTo>
                    <a:pt x="64" y="116"/>
                  </a:lnTo>
                  <a:lnTo>
                    <a:pt x="54" y="130"/>
                  </a:lnTo>
                  <a:lnTo>
                    <a:pt x="45" y="145"/>
                  </a:lnTo>
                  <a:lnTo>
                    <a:pt x="37" y="161"/>
                  </a:lnTo>
                  <a:lnTo>
                    <a:pt x="30" y="178"/>
                  </a:lnTo>
                  <a:lnTo>
                    <a:pt x="23" y="194"/>
                  </a:lnTo>
                  <a:lnTo>
                    <a:pt x="18" y="211"/>
                  </a:lnTo>
                  <a:lnTo>
                    <a:pt x="13" y="229"/>
                  </a:lnTo>
                  <a:lnTo>
                    <a:pt x="9" y="247"/>
                  </a:lnTo>
                  <a:lnTo>
                    <a:pt x="5" y="265"/>
                  </a:lnTo>
                  <a:lnTo>
                    <a:pt x="3" y="284"/>
                  </a:lnTo>
                  <a:lnTo>
                    <a:pt x="1" y="302"/>
                  </a:lnTo>
                  <a:lnTo>
                    <a:pt x="0" y="321"/>
                  </a:lnTo>
                  <a:lnTo>
                    <a:pt x="0" y="339"/>
                  </a:lnTo>
                  <a:lnTo>
                    <a:pt x="1" y="358"/>
                  </a:lnTo>
                  <a:lnTo>
                    <a:pt x="3" y="376"/>
                  </a:lnTo>
                  <a:lnTo>
                    <a:pt x="5" y="395"/>
                  </a:lnTo>
                  <a:lnTo>
                    <a:pt x="9" y="413"/>
                  </a:lnTo>
                  <a:lnTo>
                    <a:pt x="13" y="431"/>
                  </a:lnTo>
                  <a:lnTo>
                    <a:pt x="18" y="449"/>
                  </a:lnTo>
                  <a:lnTo>
                    <a:pt x="23" y="466"/>
                  </a:lnTo>
                  <a:lnTo>
                    <a:pt x="30" y="483"/>
                  </a:lnTo>
                  <a:lnTo>
                    <a:pt x="37" y="499"/>
                  </a:lnTo>
                  <a:lnTo>
                    <a:pt x="45" y="515"/>
                  </a:lnTo>
                  <a:lnTo>
                    <a:pt x="54" y="530"/>
                  </a:lnTo>
                  <a:lnTo>
                    <a:pt x="64" y="544"/>
                  </a:lnTo>
                  <a:lnTo>
                    <a:pt x="74" y="558"/>
                  </a:lnTo>
                  <a:lnTo>
                    <a:pt x="84" y="571"/>
                  </a:lnTo>
                  <a:lnTo>
                    <a:pt x="95" y="583"/>
                  </a:lnTo>
                  <a:lnTo>
                    <a:pt x="107" y="595"/>
                  </a:lnTo>
                  <a:lnTo>
                    <a:pt x="119" y="606"/>
                  </a:lnTo>
                  <a:lnTo>
                    <a:pt x="132" y="615"/>
                  </a:lnTo>
                  <a:lnTo>
                    <a:pt x="145" y="625"/>
                  </a:lnTo>
                  <a:lnTo>
                    <a:pt x="159" y="632"/>
                  </a:lnTo>
                  <a:lnTo>
                    <a:pt x="173" y="640"/>
                  </a:lnTo>
                  <a:lnTo>
                    <a:pt x="187" y="645"/>
                  </a:lnTo>
                  <a:lnTo>
                    <a:pt x="201" y="650"/>
                  </a:lnTo>
                  <a:lnTo>
                    <a:pt x="215" y="655"/>
                  </a:lnTo>
                  <a:lnTo>
                    <a:pt x="231" y="657"/>
                  </a:lnTo>
                  <a:lnTo>
                    <a:pt x="245" y="659"/>
                  </a:lnTo>
                  <a:lnTo>
                    <a:pt x="260" y="660"/>
                  </a:lnTo>
                  <a:lnTo>
                    <a:pt x="275" y="659"/>
                  </a:lnTo>
                  <a:lnTo>
                    <a:pt x="290" y="658"/>
                  </a:lnTo>
                  <a:lnTo>
                    <a:pt x="305" y="656"/>
                  </a:lnTo>
                  <a:lnTo>
                    <a:pt x="320" y="653"/>
                  </a:lnTo>
                  <a:lnTo>
                    <a:pt x="334" y="648"/>
                  </a:lnTo>
                  <a:lnTo>
                    <a:pt x="348" y="643"/>
                  </a:lnTo>
                  <a:lnTo>
                    <a:pt x="362" y="636"/>
                  </a:lnTo>
                  <a:lnTo>
                    <a:pt x="376" y="629"/>
                  </a:lnTo>
                  <a:lnTo>
                    <a:pt x="390" y="621"/>
                  </a:lnTo>
                  <a:lnTo>
                    <a:pt x="402" y="611"/>
                  </a:lnTo>
                  <a:lnTo>
                    <a:pt x="415" y="601"/>
                  </a:lnTo>
                  <a:lnTo>
                    <a:pt x="427" y="590"/>
                  </a:lnTo>
                  <a:lnTo>
                    <a:pt x="439" y="578"/>
                  </a:lnTo>
                  <a:lnTo>
                    <a:pt x="449" y="565"/>
                  </a:lnTo>
                  <a:lnTo>
                    <a:pt x="460" y="551"/>
                  </a:lnTo>
                  <a:lnTo>
                    <a:pt x="469" y="537"/>
                  </a:lnTo>
                  <a:lnTo>
                    <a:pt x="478" y="522"/>
                  </a:lnTo>
                  <a:lnTo>
                    <a:pt x="487" y="507"/>
                  </a:lnTo>
                  <a:lnTo>
                    <a:pt x="495" y="491"/>
                  </a:lnTo>
                  <a:lnTo>
                    <a:pt x="502" y="475"/>
                  </a:lnTo>
                  <a:lnTo>
                    <a:pt x="508" y="457"/>
                  </a:lnTo>
                  <a:lnTo>
                    <a:pt x="513" y="440"/>
                  </a:lnTo>
                  <a:lnTo>
                    <a:pt x="517" y="422"/>
                  </a:lnTo>
                  <a:lnTo>
                    <a:pt x="521" y="404"/>
                  </a:lnTo>
                  <a:lnTo>
                    <a:pt x="524" y="386"/>
                  </a:lnTo>
                  <a:lnTo>
                    <a:pt x="526" y="367"/>
                  </a:lnTo>
                  <a:lnTo>
                    <a:pt x="527" y="349"/>
                  </a:lnTo>
                  <a:lnTo>
                    <a:pt x="528" y="330"/>
                  </a:lnTo>
                </a:path>
              </a:pathLst>
            </a:custGeom>
            <a:noFill/>
            <a:ln w="12700" cap="rnd">
              <a:solidFill>
                <a:srgbClr val="000000"/>
              </a:solidFill>
              <a:round/>
              <a:headEnd/>
              <a:tailEnd/>
            </a:ln>
          </p:spPr>
          <p:txBody>
            <a:bodyPr/>
            <a:lstStyle/>
            <a:p>
              <a:endParaRPr lang="en-CA"/>
            </a:p>
          </p:txBody>
        </p:sp>
        <p:sp>
          <p:nvSpPr>
            <p:cNvPr id="144464" name="Freeform 71"/>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FFFFFF"/>
              </a:solidFill>
              <a:round/>
              <a:headEnd/>
              <a:tailEnd/>
            </a:ln>
          </p:spPr>
          <p:txBody>
            <a:bodyPr/>
            <a:lstStyle/>
            <a:p>
              <a:endParaRPr lang="en-CA"/>
            </a:p>
          </p:txBody>
        </p:sp>
        <p:sp>
          <p:nvSpPr>
            <p:cNvPr id="144465" name="Freeform 72"/>
            <p:cNvSpPr>
              <a:spLocks/>
            </p:cNvSpPr>
            <p:nvPr/>
          </p:nvSpPr>
          <p:spPr bwMode="auto">
            <a:xfrm>
              <a:off x="5174" y="3951"/>
              <a:ext cx="21" cy="178"/>
            </a:xfrm>
            <a:custGeom>
              <a:avLst/>
              <a:gdLst>
                <a:gd name="T0" fmla="*/ 0 w 21"/>
                <a:gd name="T1" fmla="*/ 173 h 178"/>
                <a:gd name="T2" fmla="*/ 0 w 21"/>
                <a:gd name="T3" fmla="*/ 0 h 178"/>
                <a:gd name="T4" fmla="*/ 20 w 21"/>
                <a:gd name="T5" fmla="*/ 7 h 178"/>
                <a:gd name="T6" fmla="*/ 20 w 21"/>
                <a:gd name="T7" fmla="*/ 169 h 178"/>
                <a:gd name="T8" fmla="*/ 16 w 21"/>
                <a:gd name="T9" fmla="*/ 177 h 178"/>
                <a:gd name="T10" fmla="*/ 0 w 21"/>
                <a:gd name="T11" fmla="*/ 173 h 178"/>
                <a:gd name="T12" fmla="*/ 0 60000 65536"/>
                <a:gd name="T13" fmla="*/ 0 60000 65536"/>
                <a:gd name="T14" fmla="*/ 0 60000 65536"/>
                <a:gd name="T15" fmla="*/ 0 60000 65536"/>
                <a:gd name="T16" fmla="*/ 0 60000 65536"/>
                <a:gd name="T17" fmla="*/ 0 60000 65536"/>
                <a:gd name="T18" fmla="*/ 0 w 21"/>
                <a:gd name="T19" fmla="*/ 0 h 178"/>
                <a:gd name="T20" fmla="*/ 21 w 21"/>
                <a:gd name="T21" fmla="*/ 178 h 178"/>
              </a:gdLst>
              <a:ahLst/>
              <a:cxnLst>
                <a:cxn ang="T12">
                  <a:pos x="T0" y="T1"/>
                </a:cxn>
                <a:cxn ang="T13">
                  <a:pos x="T2" y="T3"/>
                </a:cxn>
                <a:cxn ang="T14">
                  <a:pos x="T4" y="T5"/>
                </a:cxn>
                <a:cxn ang="T15">
                  <a:pos x="T6" y="T7"/>
                </a:cxn>
                <a:cxn ang="T16">
                  <a:pos x="T8" y="T9"/>
                </a:cxn>
                <a:cxn ang="T17">
                  <a:pos x="T10" y="T11"/>
                </a:cxn>
              </a:cxnLst>
              <a:rect l="T18" t="T19" r="T20" b="T21"/>
              <a:pathLst>
                <a:path w="21" h="178">
                  <a:moveTo>
                    <a:pt x="0" y="173"/>
                  </a:moveTo>
                  <a:lnTo>
                    <a:pt x="0" y="0"/>
                  </a:lnTo>
                  <a:lnTo>
                    <a:pt x="20" y="7"/>
                  </a:lnTo>
                  <a:lnTo>
                    <a:pt x="20" y="169"/>
                  </a:lnTo>
                  <a:lnTo>
                    <a:pt x="16" y="177"/>
                  </a:lnTo>
                  <a:lnTo>
                    <a:pt x="0" y="173"/>
                  </a:lnTo>
                </a:path>
              </a:pathLst>
            </a:custGeom>
            <a:solidFill>
              <a:srgbClr val="202000"/>
            </a:solidFill>
            <a:ln w="12700" cap="rnd">
              <a:noFill/>
              <a:round/>
              <a:headEnd/>
              <a:tailEnd/>
            </a:ln>
          </p:spPr>
          <p:txBody>
            <a:bodyPr/>
            <a:lstStyle/>
            <a:p>
              <a:endParaRPr lang="en-CA"/>
            </a:p>
          </p:txBody>
        </p:sp>
        <p:sp>
          <p:nvSpPr>
            <p:cNvPr id="144466" name="Freeform 73"/>
            <p:cNvSpPr>
              <a:spLocks/>
            </p:cNvSpPr>
            <p:nvPr/>
          </p:nvSpPr>
          <p:spPr bwMode="auto">
            <a:xfrm>
              <a:off x="5123" y="3896"/>
              <a:ext cx="110" cy="62"/>
            </a:xfrm>
            <a:custGeom>
              <a:avLst/>
              <a:gdLst>
                <a:gd name="T0" fmla="*/ 48 w 110"/>
                <a:gd name="T1" fmla="*/ 0 h 62"/>
                <a:gd name="T2" fmla="*/ 75 w 110"/>
                <a:gd name="T3" fmla="*/ 3 h 62"/>
                <a:gd name="T4" fmla="*/ 75 w 110"/>
                <a:gd name="T5" fmla="*/ 5 h 62"/>
                <a:gd name="T6" fmla="*/ 75 w 110"/>
                <a:gd name="T7" fmla="*/ 8 h 62"/>
                <a:gd name="T8" fmla="*/ 77 w 110"/>
                <a:gd name="T9" fmla="*/ 8 h 62"/>
                <a:gd name="T10" fmla="*/ 77 w 110"/>
                <a:gd name="T11" fmla="*/ 10 h 62"/>
                <a:gd name="T12" fmla="*/ 80 w 110"/>
                <a:gd name="T13" fmla="*/ 13 h 62"/>
                <a:gd name="T14" fmla="*/ 83 w 110"/>
                <a:gd name="T15" fmla="*/ 13 h 62"/>
                <a:gd name="T16" fmla="*/ 83 w 110"/>
                <a:gd name="T17" fmla="*/ 16 h 62"/>
                <a:gd name="T18" fmla="*/ 85 w 110"/>
                <a:gd name="T19" fmla="*/ 16 h 62"/>
                <a:gd name="T20" fmla="*/ 85 w 110"/>
                <a:gd name="T21" fmla="*/ 21 h 62"/>
                <a:gd name="T22" fmla="*/ 102 w 110"/>
                <a:gd name="T23" fmla="*/ 27 h 62"/>
                <a:gd name="T24" fmla="*/ 96 w 110"/>
                <a:gd name="T25" fmla="*/ 29 h 62"/>
                <a:gd name="T26" fmla="*/ 109 w 110"/>
                <a:gd name="T27" fmla="*/ 39 h 62"/>
                <a:gd name="T28" fmla="*/ 96 w 110"/>
                <a:gd name="T29" fmla="*/ 50 h 62"/>
                <a:gd name="T30" fmla="*/ 80 w 110"/>
                <a:gd name="T31" fmla="*/ 50 h 62"/>
                <a:gd name="T32" fmla="*/ 85 w 110"/>
                <a:gd name="T33" fmla="*/ 58 h 62"/>
                <a:gd name="T34" fmla="*/ 72 w 110"/>
                <a:gd name="T35" fmla="*/ 61 h 62"/>
                <a:gd name="T36" fmla="*/ 52 w 110"/>
                <a:gd name="T37" fmla="*/ 55 h 62"/>
                <a:gd name="T38" fmla="*/ 48 w 110"/>
                <a:gd name="T39" fmla="*/ 47 h 62"/>
                <a:gd name="T40" fmla="*/ 48 w 110"/>
                <a:gd name="T41" fmla="*/ 45 h 62"/>
                <a:gd name="T42" fmla="*/ 29 w 110"/>
                <a:gd name="T43" fmla="*/ 58 h 62"/>
                <a:gd name="T44" fmla="*/ 29 w 110"/>
                <a:gd name="T45" fmla="*/ 53 h 62"/>
                <a:gd name="T46" fmla="*/ 16 w 110"/>
                <a:gd name="T47" fmla="*/ 47 h 62"/>
                <a:gd name="T48" fmla="*/ 24 w 110"/>
                <a:gd name="T49" fmla="*/ 39 h 62"/>
                <a:gd name="T50" fmla="*/ 10 w 110"/>
                <a:gd name="T51" fmla="*/ 39 h 62"/>
                <a:gd name="T52" fmla="*/ 0 w 110"/>
                <a:gd name="T53" fmla="*/ 35 h 62"/>
                <a:gd name="T54" fmla="*/ 2 w 110"/>
                <a:gd name="T55" fmla="*/ 31 h 62"/>
                <a:gd name="T56" fmla="*/ 5 w 110"/>
                <a:gd name="T57" fmla="*/ 31 h 62"/>
                <a:gd name="T58" fmla="*/ 7 w 110"/>
                <a:gd name="T59" fmla="*/ 31 h 62"/>
                <a:gd name="T60" fmla="*/ 7 w 110"/>
                <a:gd name="T61" fmla="*/ 29 h 62"/>
                <a:gd name="T62" fmla="*/ 10 w 110"/>
                <a:gd name="T63" fmla="*/ 29 h 62"/>
                <a:gd name="T64" fmla="*/ 13 w 110"/>
                <a:gd name="T65" fmla="*/ 29 h 62"/>
                <a:gd name="T66" fmla="*/ 13 w 110"/>
                <a:gd name="T67" fmla="*/ 27 h 62"/>
                <a:gd name="T68" fmla="*/ 16 w 110"/>
                <a:gd name="T69" fmla="*/ 27 h 62"/>
                <a:gd name="T70" fmla="*/ 19 w 110"/>
                <a:gd name="T71" fmla="*/ 27 h 62"/>
                <a:gd name="T72" fmla="*/ 19 w 110"/>
                <a:gd name="T73" fmla="*/ 24 h 62"/>
                <a:gd name="T74" fmla="*/ 16 w 110"/>
                <a:gd name="T75" fmla="*/ 18 h 62"/>
                <a:gd name="T76" fmla="*/ 19 w 110"/>
                <a:gd name="T77" fmla="*/ 18 h 62"/>
                <a:gd name="T78" fmla="*/ 21 w 110"/>
                <a:gd name="T79" fmla="*/ 18 h 62"/>
                <a:gd name="T80" fmla="*/ 21 w 110"/>
                <a:gd name="T81" fmla="*/ 16 h 62"/>
                <a:gd name="T82" fmla="*/ 24 w 110"/>
                <a:gd name="T83" fmla="*/ 16 h 62"/>
                <a:gd name="T84" fmla="*/ 26 w 110"/>
                <a:gd name="T85" fmla="*/ 16 h 62"/>
                <a:gd name="T86" fmla="*/ 29 w 110"/>
                <a:gd name="T87" fmla="*/ 13 h 62"/>
                <a:gd name="T88" fmla="*/ 32 w 110"/>
                <a:gd name="T89" fmla="*/ 13 h 62"/>
                <a:gd name="T90" fmla="*/ 34 w 110"/>
                <a:gd name="T91" fmla="*/ 13 h 62"/>
                <a:gd name="T92" fmla="*/ 34 w 110"/>
                <a:gd name="T93" fmla="*/ 10 h 62"/>
                <a:gd name="T94" fmla="*/ 37 w 110"/>
                <a:gd name="T95" fmla="*/ 10 h 62"/>
                <a:gd name="T96" fmla="*/ 37 w 110"/>
                <a:gd name="T97" fmla="*/ 8 h 62"/>
                <a:gd name="T98" fmla="*/ 40 w 110"/>
                <a:gd name="T99" fmla="*/ 8 h 62"/>
                <a:gd name="T100" fmla="*/ 42 w 110"/>
                <a:gd name="T101" fmla="*/ 5 h 62"/>
                <a:gd name="T102" fmla="*/ 45 w 110"/>
                <a:gd name="T103" fmla="*/ 5 h 62"/>
                <a:gd name="T104" fmla="*/ 45 w 110"/>
                <a:gd name="T105" fmla="*/ 3 h 62"/>
                <a:gd name="T106" fmla="*/ 48 w 110"/>
                <a:gd name="T107" fmla="*/ 3 h 62"/>
                <a:gd name="T108" fmla="*/ 48 w 110"/>
                <a:gd name="T109" fmla="*/ 0 h 6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0"/>
                <a:gd name="T166" fmla="*/ 0 h 62"/>
                <a:gd name="T167" fmla="*/ 110 w 110"/>
                <a:gd name="T168" fmla="*/ 62 h 6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0" h="62">
                  <a:moveTo>
                    <a:pt x="48" y="0"/>
                  </a:moveTo>
                  <a:lnTo>
                    <a:pt x="75" y="3"/>
                  </a:lnTo>
                  <a:lnTo>
                    <a:pt x="75" y="5"/>
                  </a:lnTo>
                  <a:lnTo>
                    <a:pt x="75" y="8"/>
                  </a:lnTo>
                  <a:lnTo>
                    <a:pt x="77" y="8"/>
                  </a:lnTo>
                  <a:lnTo>
                    <a:pt x="77" y="10"/>
                  </a:lnTo>
                  <a:lnTo>
                    <a:pt x="80" y="13"/>
                  </a:lnTo>
                  <a:lnTo>
                    <a:pt x="83" y="13"/>
                  </a:lnTo>
                  <a:lnTo>
                    <a:pt x="83" y="16"/>
                  </a:lnTo>
                  <a:lnTo>
                    <a:pt x="85" y="16"/>
                  </a:lnTo>
                  <a:lnTo>
                    <a:pt x="85" y="21"/>
                  </a:lnTo>
                  <a:lnTo>
                    <a:pt x="102" y="27"/>
                  </a:lnTo>
                  <a:lnTo>
                    <a:pt x="96" y="29"/>
                  </a:lnTo>
                  <a:lnTo>
                    <a:pt x="109" y="39"/>
                  </a:lnTo>
                  <a:lnTo>
                    <a:pt x="96" y="50"/>
                  </a:lnTo>
                  <a:lnTo>
                    <a:pt x="80" y="50"/>
                  </a:lnTo>
                  <a:lnTo>
                    <a:pt x="85" y="58"/>
                  </a:lnTo>
                  <a:lnTo>
                    <a:pt x="72" y="61"/>
                  </a:lnTo>
                  <a:lnTo>
                    <a:pt x="52" y="55"/>
                  </a:lnTo>
                  <a:lnTo>
                    <a:pt x="48" y="47"/>
                  </a:lnTo>
                  <a:lnTo>
                    <a:pt x="48" y="45"/>
                  </a:lnTo>
                  <a:lnTo>
                    <a:pt x="29" y="58"/>
                  </a:lnTo>
                  <a:lnTo>
                    <a:pt x="29" y="53"/>
                  </a:lnTo>
                  <a:lnTo>
                    <a:pt x="16" y="47"/>
                  </a:lnTo>
                  <a:lnTo>
                    <a:pt x="24" y="39"/>
                  </a:lnTo>
                  <a:lnTo>
                    <a:pt x="10" y="39"/>
                  </a:lnTo>
                  <a:lnTo>
                    <a:pt x="0" y="35"/>
                  </a:lnTo>
                  <a:lnTo>
                    <a:pt x="2" y="31"/>
                  </a:lnTo>
                  <a:lnTo>
                    <a:pt x="5" y="31"/>
                  </a:lnTo>
                  <a:lnTo>
                    <a:pt x="7" y="31"/>
                  </a:lnTo>
                  <a:lnTo>
                    <a:pt x="7" y="29"/>
                  </a:lnTo>
                  <a:lnTo>
                    <a:pt x="10" y="29"/>
                  </a:lnTo>
                  <a:lnTo>
                    <a:pt x="13" y="29"/>
                  </a:lnTo>
                  <a:lnTo>
                    <a:pt x="13" y="27"/>
                  </a:lnTo>
                  <a:lnTo>
                    <a:pt x="16" y="27"/>
                  </a:lnTo>
                  <a:lnTo>
                    <a:pt x="19" y="27"/>
                  </a:lnTo>
                  <a:lnTo>
                    <a:pt x="19" y="24"/>
                  </a:lnTo>
                  <a:lnTo>
                    <a:pt x="16" y="18"/>
                  </a:lnTo>
                  <a:lnTo>
                    <a:pt x="19" y="18"/>
                  </a:lnTo>
                  <a:lnTo>
                    <a:pt x="21" y="18"/>
                  </a:lnTo>
                  <a:lnTo>
                    <a:pt x="21" y="16"/>
                  </a:lnTo>
                  <a:lnTo>
                    <a:pt x="24" y="16"/>
                  </a:lnTo>
                  <a:lnTo>
                    <a:pt x="26" y="16"/>
                  </a:lnTo>
                  <a:lnTo>
                    <a:pt x="29" y="13"/>
                  </a:lnTo>
                  <a:lnTo>
                    <a:pt x="32" y="13"/>
                  </a:lnTo>
                  <a:lnTo>
                    <a:pt x="34" y="13"/>
                  </a:lnTo>
                  <a:lnTo>
                    <a:pt x="34" y="10"/>
                  </a:lnTo>
                  <a:lnTo>
                    <a:pt x="37" y="10"/>
                  </a:lnTo>
                  <a:lnTo>
                    <a:pt x="37" y="8"/>
                  </a:lnTo>
                  <a:lnTo>
                    <a:pt x="40" y="8"/>
                  </a:lnTo>
                  <a:lnTo>
                    <a:pt x="42" y="5"/>
                  </a:lnTo>
                  <a:lnTo>
                    <a:pt x="45" y="5"/>
                  </a:lnTo>
                  <a:lnTo>
                    <a:pt x="45" y="3"/>
                  </a:lnTo>
                  <a:lnTo>
                    <a:pt x="48" y="3"/>
                  </a:lnTo>
                  <a:lnTo>
                    <a:pt x="48" y="0"/>
                  </a:lnTo>
                </a:path>
              </a:pathLst>
            </a:custGeom>
            <a:solidFill>
              <a:srgbClr val="00C000"/>
            </a:solidFill>
            <a:ln w="12700" cap="rnd">
              <a:noFill/>
              <a:round/>
              <a:headEnd/>
              <a:tailEnd/>
            </a:ln>
          </p:spPr>
          <p:txBody>
            <a:bodyPr/>
            <a:lstStyle/>
            <a:p>
              <a:endParaRPr lang="en-CA"/>
            </a:p>
          </p:txBody>
        </p:sp>
        <p:sp>
          <p:nvSpPr>
            <p:cNvPr id="144467" name="Freeform 74"/>
            <p:cNvSpPr>
              <a:spLocks/>
            </p:cNvSpPr>
            <p:nvPr/>
          </p:nvSpPr>
          <p:spPr bwMode="auto">
            <a:xfrm>
              <a:off x="5003" y="3698"/>
              <a:ext cx="363" cy="489"/>
            </a:xfrm>
            <a:custGeom>
              <a:avLst/>
              <a:gdLst>
                <a:gd name="T0" fmla="*/ 362 w 363"/>
                <a:gd name="T1" fmla="*/ 230 h 489"/>
                <a:gd name="T2" fmla="*/ 360 w 363"/>
                <a:gd name="T3" fmla="*/ 203 h 489"/>
                <a:gd name="T4" fmla="*/ 355 w 363"/>
                <a:gd name="T5" fmla="*/ 176 h 489"/>
                <a:gd name="T6" fmla="*/ 348 w 363"/>
                <a:gd name="T7" fmla="*/ 150 h 489"/>
                <a:gd name="T8" fmla="*/ 339 w 363"/>
                <a:gd name="T9" fmla="*/ 125 h 489"/>
                <a:gd name="T10" fmla="*/ 328 w 363"/>
                <a:gd name="T11" fmla="*/ 102 h 489"/>
                <a:gd name="T12" fmla="*/ 315 w 363"/>
                <a:gd name="T13" fmla="*/ 80 h 489"/>
                <a:gd name="T14" fmla="*/ 301 w 363"/>
                <a:gd name="T15" fmla="*/ 61 h 489"/>
                <a:gd name="T16" fmla="*/ 285 w 363"/>
                <a:gd name="T17" fmla="*/ 44 h 489"/>
                <a:gd name="T18" fmla="*/ 267 w 363"/>
                <a:gd name="T19" fmla="*/ 30 h 489"/>
                <a:gd name="T20" fmla="*/ 248 w 363"/>
                <a:gd name="T21" fmla="*/ 18 h 489"/>
                <a:gd name="T22" fmla="*/ 230 w 363"/>
                <a:gd name="T23" fmla="*/ 9 h 489"/>
                <a:gd name="T24" fmla="*/ 209 w 363"/>
                <a:gd name="T25" fmla="*/ 3 h 489"/>
                <a:gd name="T26" fmla="*/ 189 w 363"/>
                <a:gd name="T27" fmla="*/ 0 h 489"/>
                <a:gd name="T28" fmla="*/ 169 w 363"/>
                <a:gd name="T29" fmla="*/ 1 h 489"/>
                <a:gd name="T30" fmla="*/ 148 w 363"/>
                <a:gd name="T31" fmla="*/ 4 h 489"/>
                <a:gd name="T32" fmla="*/ 128 w 363"/>
                <a:gd name="T33" fmla="*/ 11 h 489"/>
                <a:gd name="T34" fmla="*/ 109 w 363"/>
                <a:gd name="T35" fmla="*/ 20 h 489"/>
                <a:gd name="T36" fmla="*/ 91 w 363"/>
                <a:gd name="T37" fmla="*/ 33 h 489"/>
                <a:gd name="T38" fmla="*/ 74 w 363"/>
                <a:gd name="T39" fmla="*/ 48 h 489"/>
                <a:gd name="T40" fmla="*/ 58 w 363"/>
                <a:gd name="T41" fmla="*/ 65 h 489"/>
                <a:gd name="T42" fmla="*/ 43 w 363"/>
                <a:gd name="T43" fmla="*/ 86 h 489"/>
                <a:gd name="T44" fmla="*/ 31 w 363"/>
                <a:gd name="T45" fmla="*/ 107 h 489"/>
                <a:gd name="T46" fmla="*/ 21 w 363"/>
                <a:gd name="T47" fmla="*/ 131 h 489"/>
                <a:gd name="T48" fmla="*/ 12 w 363"/>
                <a:gd name="T49" fmla="*/ 156 h 489"/>
                <a:gd name="T50" fmla="*/ 6 w 363"/>
                <a:gd name="T51" fmla="*/ 182 h 489"/>
                <a:gd name="T52" fmla="*/ 2 w 363"/>
                <a:gd name="T53" fmla="*/ 209 h 489"/>
                <a:gd name="T54" fmla="*/ 0 w 363"/>
                <a:gd name="T55" fmla="*/ 237 h 489"/>
                <a:gd name="T56" fmla="*/ 1 w 363"/>
                <a:gd name="T57" fmla="*/ 265 h 489"/>
                <a:gd name="T58" fmla="*/ 4 w 363"/>
                <a:gd name="T59" fmla="*/ 292 h 489"/>
                <a:gd name="T60" fmla="*/ 9 w 363"/>
                <a:gd name="T61" fmla="*/ 319 h 489"/>
                <a:gd name="T62" fmla="*/ 17 w 363"/>
                <a:gd name="T63" fmla="*/ 344 h 489"/>
                <a:gd name="T64" fmla="*/ 26 w 363"/>
                <a:gd name="T65" fmla="*/ 369 h 489"/>
                <a:gd name="T66" fmla="*/ 37 w 363"/>
                <a:gd name="T67" fmla="*/ 392 h 489"/>
                <a:gd name="T68" fmla="*/ 50 w 363"/>
                <a:gd name="T69" fmla="*/ 413 h 489"/>
                <a:gd name="T70" fmla="*/ 65 w 363"/>
                <a:gd name="T71" fmla="*/ 432 h 489"/>
                <a:gd name="T72" fmla="*/ 82 w 363"/>
                <a:gd name="T73" fmla="*/ 448 h 489"/>
                <a:gd name="T74" fmla="*/ 99 w 363"/>
                <a:gd name="T75" fmla="*/ 462 h 489"/>
                <a:gd name="T76" fmla="*/ 118 w 363"/>
                <a:gd name="T77" fmla="*/ 473 h 489"/>
                <a:gd name="T78" fmla="*/ 138 w 363"/>
                <a:gd name="T79" fmla="*/ 481 h 489"/>
                <a:gd name="T80" fmla="*/ 158 w 363"/>
                <a:gd name="T81" fmla="*/ 486 h 489"/>
                <a:gd name="T82" fmla="*/ 178 w 363"/>
                <a:gd name="T83" fmla="*/ 488 h 489"/>
                <a:gd name="T84" fmla="*/ 199 w 363"/>
                <a:gd name="T85" fmla="*/ 487 h 489"/>
                <a:gd name="T86" fmla="*/ 220 w 363"/>
                <a:gd name="T87" fmla="*/ 482 h 489"/>
                <a:gd name="T88" fmla="*/ 239 w 363"/>
                <a:gd name="T89" fmla="*/ 475 h 489"/>
                <a:gd name="T90" fmla="*/ 258 w 363"/>
                <a:gd name="T91" fmla="*/ 465 h 489"/>
                <a:gd name="T92" fmla="*/ 276 w 363"/>
                <a:gd name="T93" fmla="*/ 452 h 489"/>
                <a:gd name="T94" fmla="*/ 293 w 363"/>
                <a:gd name="T95" fmla="*/ 436 h 489"/>
                <a:gd name="T96" fmla="*/ 308 w 363"/>
                <a:gd name="T97" fmla="*/ 418 h 489"/>
                <a:gd name="T98" fmla="*/ 322 w 363"/>
                <a:gd name="T99" fmla="*/ 397 h 489"/>
                <a:gd name="T100" fmla="*/ 334 w 363"/>
                <a:gd name="T101" fmla="*/ 375 h 489"/>
                <a:gd name="T102" fmla="*/ 344 w 363"/>
                <a:gd name="T103" fmla="*/ 351 h 489"/>
                <a:gd name="T104" fmla="*/ 352 w 363"/>
                <a:gd name="T105" fmla="*/ 325 h 489"/>
                <a:gd name="T106" fmla="*/ 358 w 363"/>
                <a:gd name="T107" fmla="*/ 299 h 489"/>
                <a:gd name="T108" fmla="*/ 361 w 363"/>
                <a:gd name="T109" fmla="*/ 272 h 489"/>
                <a:gd name="T110" fmla="*/ 362 w 363"/>
                <a:gd name="T111" fmla="*/ 244 h 4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63"/>
                <a:gd name="T169" fmla="*/ 0 h 489"/>
                <a:gd name="T170" fmla="*/ 363 w 363"/>
                <a:gd name="T171" fmla="*/ 489 h 4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63" h="489">
                  <a:moveTo>
                    <a:pt x="362" y="244"/>
                  </a:moveTo>
                  <a:lnTo>
                    <a:pt x="362" y="230"/>
                  </a:lnTo>
                  <a:lnTo>
                    <a:pt x="361" y="216"/>
                  </a:lnTo>
                  <a:lnTo>
                    <a:pt x="360" y="203"/>
                  </a:lnTo>
                  <a:lnTo>
                    <a:pt x="358" y="189"/>
                  </a:lnTo>
                  <a:lnTo>
                    <a:pt x="355" y="176"/>
                  </a:lnTo>
                  <a:lnTo>
                    <a:pt x="352" y="163"/>
                  </a:lnTo>
                  <a:lnTo>
                    <a:pt x="348" y="150"/>
                  </a:lnTo>
                  <a:lnTo>
                    <a:pt x="344" y="137"/>
                  </a:lnTo>
                  <a:lnTo>
                    <a:pt x="339" y="125"/>
                  </a:lnTo>
                  <a:lnTo>
                    <a:pt x="334" y="113"/>
                  </a:lnTo>
                  <a:lnTo>
                    <a:pt x="328" y="102"/>
                  </a:lnTo>
                  <a:lnTo>
                    <a:pt x="322" y="91"/>
                  </a:lnTo>
                  <a:lnTo>
                    <a:pt x="315" y="80"/>
                  </a:lnTo>
                  <a:lnTo>
                    <a:pt x="308" y="70"/>
                  </a:lnTo>
                  <a:lnTo>
                    <a:pt x="301" y="61"/>
                  </a:lnTo>
                  <a:lnTo>
                    <a:pt x="293" y="52"/>
                  </a:lnTo>
                  <a:lnTo>
                    <a:pt x="285" y="44"/>
                  </a:lnTo>
                  <a:lnTo>
                    <a:pt x="276" y="36"/>
                  </a:lnTo>
                  <a:lnTo>
                    <a:pt x="267" y="30"/>
                  </a:lnTo>
                  <a:lnTo>
                    <a:pt x="258" y="23"/>
                  </a:lnTo>
                  <a:lnTo>
                    <a:pt x="248" y="18"/>
                  </a:lnTo>
                  <a:lnTo>
                    <a:pt x="239" y="13"/>
                  </a:lnTo>
                  <a:lnTo>
                    <a:pt x="230" y="9"/>
                  </a:lnTo>
                  <a:lnTo>
                    <a:pt x="220" y="6"/>
                  </a:lnTo>
                  <a:lnTo>
                    <a:pt x="209" y="3"/>
                  </a:lnTo>
                  <a:lnTo>
                    <a:pt x="199" y="1"/>
                  </a:lnTo>
                  <a:lnTo>
                    <a:pt x="189" y="0"/>
                  </a:lnTo>
                  <a:lnTo>
                    <a:pt x="178" y="0"/>
                  </a:lnTo>
                  <a:lnTo>
                    <a:pt x="169" y="1"/>
                  </a:lnTo>
                  <a:lnTo>
                    <a:pt x="158" y="2"/>
                  </a:lnTo>
                  <a:lnTo>
                    <a:pt x="148" y="4"/>
                  </a:lnTo>
                  <a:lnTo>
                    <a:pt x="138" y="7"/>
                  </a:lnTo>
                  <a:lnTo>
                    <a:pt x="128" y="11"/>
                  </a:lnTo>
                  <a:lnTo>
                    <a:pt x="118" y="15"/>
                  </a:lnTo>
                  <a:lnTo>
                    <a:pt x="109" y="20"/>
                  </a:lnTo>
                  <a:lnTo>
                    <a:pt x="99" y="26"/>
                  </a:lnTo>
                  <a:lnTo>
                    <a:pt x="91" y="33"/>
                  </a:lnTo>
                  <a:lnTo>
                    <a:pt x="82" y="40"/>
                  </a:lnTo>
                  <a:lnTo>
                    <a:pt x="74" y="48"/>
                  </a:lnTo>
                  <a:lnTo>
                    <a:pt x="65" y="56"/>
                  </a:lnTo>
                  <a:lnTo>
                    <a:pt x="58" y="65"/>
                  </a:lnTo>
                  <a:lnTo>
                    <a:pt x="50" y="75"/>
                  </a:lnTo>
                  <a:lnTo>
                    <a:pt x="43" y="86"/>
                  </a:lnTo>
                  <a:lnTo>
                    <a:pt x="37" y="96"/>
                  </a:lnTo>
                  <a:lnTo>
                    <a:pt x="31" y="107"/>
                  </a:lnTo>
                  <a:lnTo>
                    <a:pt x="26" y="119"/>
                  </a:lnTo>
                  <a:lnTo>
                    <a:pt x="21" y="131"/>
                  </a:lnTo>
                  <a:lnTo>
                    <a:pt x="17" y="144"/>
                  </a:lnTo>
                  <a:lnTo>
                    <a:pt x="12" y="156"/>
                  </a:lnTo>
                  <a:lnTo>
                    <a:pt x="9" y="169"/>
                  </a:lnTo>
                  <a:lnTo>
                    <a:pt x="6" y="182"/>
                  </a:lnTo>
                  <a:lnTo>
                    <a:pt x="4" y="196"/>
                  </a:lnTo>
                  <a:lnTo>
                    <a:pt x="2" y="209"/>
                  </a:lnTo>
                  <a:lnTo>
                    <a:pt x="1" y="223"/>
                  </a:lnTo>
                  <a:lnTo>
                    <a:pt x="0" y="237"/>
                  </a:lnTo>
                  <a:lnTo>
                    <a:pt x="0" y="251"/>
                  </a:lnTo>
                  <a:lnTo>
                    <a:pt x="1" y="265"/>
                  </a:lnTo>
                  <a:lnTo>
                    <a:pt x="2" y="279"/>
                  </a:lnTo>
                  <a:lnTo>
                    <a:pt x="4" y="292"/>
                  </a:lnTo>
                  <a:lnTo>
                    <a:pt x="6" y="306"/>
                  </a:lnTo>
                  <a:lnTo>
                    <a:pt x="9" y="319"/>
                  </a:lnTo>
                  <a:lnTo>
                    <a:pt x="12" y="332"/>
                  </a:lnTo>
                  <a:lnTo>
                    <a:pt x="17" y="344"/>
                  </a:lnTo>
                  <a:lnTo>
                    <a:pt x="21" y="357"/>
                  </a:lnTo>
                  <a:lnTo>
                    <a:pt x="26" y="369"/>
                  </a:lnTo>
                  <a:lnTo>
                    <a:pt x="31" y="381"/>
                  </a:lnTo>
                  <a:lnTo>
                    <a:pt x="37" y="392"/>
                  </a:lnTo>
                  <a:lnTo>
                    <a:pt x="43" y="402"/>
                  </a:lnTo>
                  <a:lnTo>
                    <a:pt x="50" y="413"/>
                  </a:lnTo>
                  <a:lnTo>
                    <a:pt x="58" y="423"/>
                  </a:lnTo>
                  <a:lnTo>
                    <a:pt x="65" y="432"/>
                  </a:lnTo>
                  <a:lnTo>
                    <a:pt x="74" y="440"/>
                  </a:lnTo>
                  <a:lnTo>
                    <a:pt x="82" y="448"/>
                  </a:lnTo>
                  <a:lnTo>
                    <a:pt x="91" y="455"/>
                  </a:lnTo>
                  <a:lnTo>
                    <a:pt x="99" y="462"/>
                  </a:lnTo>
                  <a:lnTo>
                    <a:pt x="109" y="468"/>
                  </a:lnTo>
                  <a:lnTo>
                    <a:pt x="118" y="473"/>
                  </a:lnTo>
                  <a:lnTo>
                    <a:pt x="128" y="477"/>
                  </a:lnTo>
                  <a:lnTo>
                    <a:pt x="138" y="481"/>
                  </a:lnTo>
                  <a:lnTo>
                    <a:pt x="148" y="484"/>
                  </a:lnTo>
                  <a:lnTo>
                    <a:pt x="158" y="486"/>
                  </a:lnTo>
                  <a:lnTo>
                    <a:pt x="169" y="487"/>
                  </a:lnTo>
                  <a:lnTo>
                    <a:pt x="178" y="488"/>
                  </a:lnTo>
                  <a:lnTo>
                    <a:pt x="189" y="488"/>
                  </a:lnTo>
                  <a:lnTo>
                    <a:pt x="199" y="487"/>
                  </a:lnTo>
                  <a:lnTo>
                    <a:pt x="209" y="485"/>
                  </a:lnTo>
                  <a:lnTo>
                    <a:pt x="220" y="482"/>
                  </a:lnTo>
                  <a:lnTo>
                    <a:pt x="230" y="479"/>
                  </a:lnTo>
                  <a:lnTo>
                    <a:pt x="239" y="475"/>
                  </a:lnTo>
                  <a:lnTo>
                    <a:pt x="248" y="470"/>
                  </a:lnTo>
                  <a:lnTo>
                    <a:pt x="258" y="465"/>
                  </a:lnTo>
                  <a:lnTo>
                    <a:pt x="267" y="458"/>
                  </a:lnTo>
                  <a:lnTo>
                    <a:pt x="276" y="452"/>
                  </a:lnTo>
                  <a:lnTo>
                    <a:pt x="285" y="444"/>
                  </a:lnTo>
                  <a:lnTo>
                    <a:pt x="293" y="436"/>
                  </a:lnTo>
                  <a:lnTo>
                    <a:pt x="301" y="427"/>
                  </a:lnTo>
                  <a:lnTo>
                    <a:pt x="308" y="418"/>
                  </a:lnTo>
                  <a:lnTo>
                    <a:pt x="315" y="408"/>
                  </a:lnTo>
                  <a:lnTo>
                    <a:pt x="322" y="397"/>
                  </a:lnTo>
                  <a:lnTo>
                    <a:pt x="328" y="386"/>
                  </a:lnTo>
                  <a:lnTo>
                    <a:pt x="334" y="375"/>
                  </a:lnTo>
                  <a:lnTo>
                    <a:pt x="339" y="363"/>
                  </a:lnTo>
                  <a:lnTo>
                    <a:pt x="344" y="351"/>
                  </a:lnTo>
                  <a:lnTo>
                    <a:pt x="348" y="338"/>
                  </a:lnTo>
                  <a:lnTo>
                    <a:pt x="352" y="325"/>
                  </a:lnTo>
                  <a:lnTo>
                    <a:pt x="355" y="312"/>
                  </a:lnTo>
                  <a:lnTo>
                    <a:pt x="358" y="299"/>
                  </a:lnTo>
                  <a:lnTo>
                    <a:pt x="360" y="285"/>
                  </a:lnTo>
                  <a:lnTo>
                    <a:pt x="361" y="272"/>
                  </a:lnTo>
                  <a:lnTo>
                    <a:pt x="362" y="257"/>
                  </a:lnTo>
                  <a:lnTo>
                    <a:pt x="362" y="244"/>
                  </a:lnTo>
                </a:path>
              </a:pathLst>
            </a:custGeom>
            <a:noFill/>
            <a:ln w="12700" cap="rnd">
              <a:solidFill>
                <a:srgbClr val="000000"/>
              </a:solidFill>
              <a:round/>
              <a:headEnd/>
              <a:tailEnd/>
            </a:ln>
          </p:spPr>
          <p:txBody>
            <a:bodyPr/>
            <a:lstStyle/>
            <a:p>
              <a:endParaRPr lang="en-CA"/>
            </a:p>
          </p:txBody>
        </p:sp>
      </p:grpSp>
      <p:grpSp>
        <p:nvGrpSpPr>
          <p:cNvPr id="3" name="Group 77"/>
          <p:cNvGrpSpPr>
            <a:grpSpLocks/>
          </p:cNvGrpSpPr>
          <p:nvPr/>
        </p:nvGrpSpPr>
        <p:grpSpPr bwMode="auto">
          <a:xfrm>
            <a:off x="0" y="-27384"/>
            <a:ext cx="9144000" cy="6846888"/>
            <a:chOff x="0" y="0"/>
            <a:chExt cx="5760" cy="4313"/>
          </a:xfrm>
        </p:grpSpPr>
        <p:pic>
          <p:nvPicPr>
            <p:cNvPr id="144394" name="Picture 75"/>
            <p:cNvPicPr>
              <a:picLocks noChangeAspect="1" noChangeArrowheads="1"/>
            </p:cNvPicPr>
            <p:nvPr/>
          </p:nvPicPr>
          <p:blipFill>
            <a:blip r:embed="rId2" cstate="print"/>
            <a:srcRect t="1079"/>
            <a:stretch>
              <a:fillRect/>
            </a:stretch>
          </p:blipFill>
          <p:spPr bwMode="auto">
            <a:xfrm>
              <a:off x="0" y="576"/>
              <a:ext cx="5760" cy="3737"/>
            </a:xfrm>
            <a:prstGeom prst="rect">
              <a:avLst/>
            </a:prstGeom>
            <a:noFill/>
            <a:ln w="25400">
              <a:noFill/>
              <a:miter lim="800000"/>
              <a:headEnd/>
              <a:tailEnd/>
            </a:ln>
          </p:spPr>
        </p:pic>
        <p:pic>
          <p:nvPicPr>
            <p:cNvPr id="144395" name="Picture 76"/>
            <p:cNvPicPr>
              <a:picLocks noChangeAspect="1" noChangeArrowheads="1"/>
            </p:cNvPicPr>
            <p:nvPr/>
          </p:nvPicPr>
          <p:blipFill>
            <a:blip r:embed="rId2" cstate="print"/>
            <a:srcRect t="1079" b="89548"/>
            <a:stretch>
              <a:fillRect/>
            </a:stretch>
          </p:blipFill>
          <p:spPr bwMode="auto">
            <a:xfrm>
              <a:off x="0" y="0"/>
              <a:ext cx="5760" cy="912"/>
            </a:xfrm>
            <a:prstGeom prst="rect">
              <a:avLst/>
            </a:prstGeom>
            <a:noFill/>
            <a:ln w="25400">
              <a:noFill/>
              <a:miter lim="800000"/>
              <a:headEnd/>
              <a:tailEnd/>
            </a:ln>
          </p:spPr>
        </p:pic>
      </p:grpSp>
      <p:sp>
        <p:nvSpPr>
          <p:cNvPr id="144388" name="Freeform 81"/>
          <p:cNvSpPr>
            <a:spLocks/>
          </p:cNvSpPr>
          <p:nvPr/>
        </p:nvSpPr>
        <p:spPr bwMode="auto">
          <a:xfrm>
            <a:off x="114300" y="1828800"/>
            <a:ext cx="9004300" cy="3213100"/>
          </a:xfrm>
          <a:custGeom>
            <a:avLst/>
            <a:gdLst>
              <a:gd name="T0" fmla="*/ 2147483647 w 5672"/>
              <a:gd name="T1" fmla="*/ 2147483647 h 2024"/>
              <a:gd name="T2" fmla="*/ 2147483647 w 5672"/>
              <a:gd name="T3" fmla="*/ 2147483647 h 2024"/>
              <a:gd name="T4" fmla="*/ 2147483647 w 5672"/>
              <a:gd name="T5" fmla="*/ 2147483647 h 2024"/>
              <a:gd name="T6" fmla="*/ 2147483647 w 5672"/>
              <a:gd name="T7" fmla="*/ 2147483647 h 2024"/>
              <a:gd name="T8" fmla="*/ 2147483647 w 5672"/>
              <a:gd name="T9" fmla="*/ 2147483647 h 2024"/>
              <a:gd name="T10" fmla="*/ 2147483647 w 5672"/>
              <a:gd name="T11" fmla="*/ 2147483647 h 2024"/>
              <a:gd name="T12" fmla="*/ 2147483647 w 5672"/>
              <a:gd name="T13" fmla="*/ 2147483647 h 2024"/>
              <a:gd name="T14" fmla="*/ 2147483647 w 5672"/>
              <a:gd name="T15" fmla="*/ 2147483647 h 2024"/>
              <a:gd name="T16" fmla="*/ 2147483647 w 5672"/>
              <a:gd name="T17" fmla="*/ 2147483647 h 2024"/>
              <a:gd name="T18" fmla="*/ 2147483647 w 5672"/>
              <a:gd name="T19" fmla="*/ 2147483647 h 2024"/>
              <a:gd name="T20" fmla="*/ 2147483647 w 5672"/>
              <a:gd name="T21" fmla="*/ 2147483647 h 2024"/>
              <a:gd name="T22" fmla="*/ 2147483647 w 5672"/>
              <a:gd name="T23" fmla="*/ 2147483647 h 2024"/>
              <a:gd name="T24" fmla="*/ 2147483647 w 5672"/>
              <a:gd name="T25" fmla="*/ 2147483647 h 2024"/>
              <a:gd name="T26" fmla="*/ 2147483647 w 5672"/>
              <a:gd name="T27" fmla="*/ 2147483647 h 2024"/>
              <a:gd name="T28" fmla="*/ 2147483647 w 5672"/>
              <a:gd name="T29" fmla="*/ 2147483647 h 2024"/>
              <a:gd name="T30" fmla="*/ 2147483647 w 5672"/>
              <a:gd name="T31" fmla="*/ 2147483647 h 2024"/>
              <a:gd name="T32" fmla="*/ 2147483647 w 5672"/>
              <a:gd name="T33" fmla="*/ 2147483647 h 2024"/>
              <a:gd name="T34" fmla="*/ 2147483647 w 5672"/>
              <a:gd name="T35" fmla="*/ 2147483647 h 2024"/>
              <a:gd name="T36" fmla="*/ 2147483647 w 5672"/>
              <a:gd name="T37" fmla="*/ 2147483647 h 2024"/>
              <a:gd name="T38" fmla="*/ 2147483647 w 5672"/>
              <a:gd name="T39" fmla="*/ 2147483647 h 2024"/>
              <a:gd name="T40" fmla="*/ 2147483647 w 5672"/>
              <a:gd name="T41" fmla="*/ 2147483647 h 2024"/>
              <a:gd name="T42" fmla="*/ 2147483647 w 5672"/>
              <a:gd name="T43" fmla="*/ 2147483647 h 2024"/>
              <a:gd name="T44" fmla="*/ 2147483647 w 5672"/>
              <a:gd name="T45" fmla="*/ 2147483647 h 2024"/>
              <a:gd name="T46" fmla="*/ 2147483647 w 5672"/>
              <a:gd name="T47" fmla="*/ 2147483647 h 2024"/>
              <a:gd name="T48" fmla="*/ 2147483647 w 5672"/>
              <a:gd name="T49" fmla="*/ 2147483647 h 2024"/>
              <a:gd name="T50" fmla="*/ 2147483647 w 5672"/>
              <a:gd name="T51" fmla="*/ 2147483647 h 2024"/>
              <a:gd name="T52" fmla="*/ 2147483647 w 5672"/>
              <a:gd name="T53" fmla="*/ 2147483647 h 2024"/>
              <a:gd name="T54" fmla="*/ 2147483647 w 5672"/>
              <a:gd name="T55" fmla="*/ 2147483647 h 2024"/>
              <a:gd name="T56" fmla="*/ 2147483647 w 5672"/>
              <a:gd name="T57" fmla="*/ 2147483647 h 2024"/>
              <a:gd name="T58" fmla="*/ 2147483647 w 5672"/>
              <a:gd name="T59" fmla="*/ 2147483647 h 2024"/>
              <a:gd name="T60" fmla="*/ 2147483647 w 5672"/>
              <a:gd name="T61" fmla="*/ 2147483647 h 2024"/>
              <a:gd name="T62" fmla="*/ 2147483647 w 5672"/>
              <a:gd name="T63" fmla="*/ 2147483647 h 2024"/>
              <a:gd name="T64" fmla="*/ 2147483647 w 5672"/>
              <a:gd name="T65" fmla="*/ 2147483647 h 2024"/>
              <a:gd name="T66" fmla="*/ 2147483647 w 5672"/>
              <a:gd name="T67" fmla="*/ 2147483647 h 2024"/>
              <a:gd name="T68" fmla="*/ 2147483647 w 5672"/>
              <a:gd name="T69" fmla="*/ 2147483647 h 2024"/>
              <a:gd name="T70" fmla="*/ 2147483647 w 5672"/>
              <a:gd name="T71" fmla="*/ 2147483647 h 2024"/>
              <a:gd name="T72" fmla="*/ 0 w 5672"/>
              <a:gd name="T73" fmla="*/ 2147483647 h 202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5672"/>
              <a:gd name="T112" fmla="*/ 0 h 2024"/>
              <a:gd name="T113" fmla="*/ 5672 w 5672"/>
              <a:gd name="T114" fmla="*/ 2024 h 202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5672" h="2024">
                <a:moveTo>
                  <a:pt x="48" y="1264"/>
                </a:moveTo>
                <a:cubicBezTo>
                  <a:pt x="116" y="1244"/>
                  <a:pt x="184" y="1224"/>
                  <a:pt x="240" y="1216"/>
                </a:cubicBezTo>
                <a:cubicBezTo>
                  <a:pt x="296" y="1208"/>
                  <a:pt x="304" y="1248"/>
                  <a:pt x="384" y="1216"/>
                </a:cubicBezTo>
                <a:cubicBezTo>
                  <a:pt x="464" y="1184"/>
                  <a:pt x="600" y="1088"/>
                  <a:pt x="720" y="1024"/>
                </a:cubicBezTo>
                <a:cubicBezTo>
                  <a:pt x="840" y="960"/>
                  <a:pt x="944" y="920"/>
                  <a:pt x="1104" y="832"/>
                </a:cubicBezTo>
                <a:cubicBezTo>
                  <a:pt x="1264" y="744"/>
                  <a:pt x="1520" y="584"/>
                  <a:pt x="1680" y="496"/>
                </a:cubicBezTo>
                <a:cubicBezTo>
                  <a:pt x="1840" y="408"/>
                  <a:pt x="1960" y="360"/>
                  <a:pt x="2064" y="304"/>
                </a:cubicBezTo>
                <a:cubicBezTo>
                  <a:pt x="2168" y="248"/>
                  <a:pt x="2232" y="200"/>
                  <a:pt x="2304" y="160"/>
                </a:cubicBezTo>
                <a:cubicBezTo>
                  <a:pt x="2376" y="120"/>
                  <a:pt x="2440" y="88"/>
                  <a:pt x="2496" y="64"/>
                </a:cubicBezTo>
                <a:cubicBezTo>
                  <a:pt x="2552" y="40"/>
                  <a:pt x="2584" y="24"/>
                  <a:pt x="2640" y="16"/>
                </a:cubicBezTo>
                <a:cubicBezTo>
                  <a:pt x="2696" y="8"/>
                  <a:pt x="2768" y="0"/>
                  <a:pt x="2832" y="16"/>
                </a:cubicBezTo>
                <a:cubicBezTo>
                  <a:pt x="2896" y="32"/>
                  <a:pt x="2920" y="56"/>
                  <a:pt x="3024" y="112"/>
                </a:cubicBezTo>
                <a:cubicBezTo>
                  <a:pt x="3128" y="168"/>
                  <a:pt x="3344" y="288"/>
                  <a:pt x="3456" y="352"/>
                </a:cubicBezTo>
                <a:cubicBezTo>
                  <a:pt x="3568" y="416"/>
                  <a:pt x="3568" y="432"/>
                  <a:pt x="3696" y="496"/>
                </a:cubicBezTo>
                <a:cubicBezTo>
                  <a:pt x="3824" y="560"/>
                  <a:pt x="4056" y="664"/>
                  <a:pt x="4224" y="736"/>
                </a:cubicBezTo>
                <a:cubicBezTo>
                  <a:pt x="4392" y="808"/>
                  <a:pt x="4544" y="856"/>
                  <a:pt x="4704" y="928"/>
                </a:cubicBezTo>
                <a:cubicBezTo>
                  <a:pt x="4864" y="1000"/>
                  <a:pt x="5040" y="1096"/>
                  <a:pt x="5184" y="1168"/>
                </a:cubicBezTo>
                <a:cubicBezTo>
                  <a:pt x="5328" y="1240"/>
                  <a:pt x="5488" y="1304"/>
                  <a:pt x="5568" y="1360"/>
                </a:cubicBezTo>
                <a:cubicBezTo>
                  <a:pt x="5648" y="1416"/>
                  <a:pt x="5656" y="1440"/>
                  <a:pt x="5664" y="1504"/>
                </a:cubicBezTo>
                <a:cubicBezTo>
                  <a:pt x="5672" y="1568"/>
                  <a:pt x="5648" y="1680"/>
                  <a:pt x="5616" y="1744"/>
                </a:cubicBezTo>
                <a:cubicBezTo>
                  <a:pt x="5584" y="1808"/>
                  <a:pt x="5496" y="1848"/>
                  <a:pt x="5472" y="1888"/>
                </a:cubicBezTo>
                <a:cubicBezTo>
                  <a:pt x="5448" y="1928"/>
                  <a:pt x="5528" y="1968"/>
                  <a:pt x="5472" y="1984"/>
                </a:cubicBezTo>
                <a:cubicBezTo>
                  <a:pt x="5416" y="2000"/>
                  <a:pt x="5200" y="1984"/>
                  <a:pt x="5136" y="1984"/>
                </a:cubicBezTo>
                <a:cubicBezTo>
                  <a:pt x="5072" y="1984"/>
                  <a:pt x="5120" y="2024"/>
                  <a:pt x="5088" y="1984"/>
                </a:cubicBezTo>
                <a:cubicBezTo>
                  <a:pt x="5056" y="1944"/>
                  <a:pt x="4984" y="1832"/>
                  <a:pt x="4944" y="1744"/>
                </a:cubicBezTo>
                <a:cubicBezTo>
                  <a:pt x="4904" y="1656"/>
                  <a:pt x="4912" y="1520"/>
                  <a:pt x="4848" y="1456"/>
                </a:cubicBezTo>
                <a:cubicBezTo>
                  <a:pt x="4784" y="1392"/>
                  <a:pt x="4672" y="1368"/>
                  <a:pt x="4560" y="1360"/>
                </a:cubicBezTo>
                <a:cubicBezTo>
                  <a:pt x="4448" y="1352"/>
                  <a:pt x="4288" y="1384"/>
                  <a:pt x="4176" y="1408"/>
                </a:cubicBezTo>
                <a:cubicBezTo>
                  <a:pt x="4064" y="1432"/>
                  <a:pt x="4000" y="1480"/>
                  <a:pt x="3888" y="1504"/>
                </a:cubicBezTo>
                <a:cubicBezTo>
                  <a:pt x="3776" y="1528"/>
                  <a:pt x="3664" y="1536"/>
                  <a:pt x="3504" y="1552"/>
                </a:cubicBezTo>
                <a:cubicBezTo>
                  <a:pt x="3344" y="1568"/>
                  <a:pt x="3120" y="1592"/>
                  <a:pt x="2928" y="1600"/>
                </a:cubicBezTo>
                <a:cubicBezTo>
                  <a:pt x="2736" y="1608"/>
                  <a:pt x="2544" y="1584"/>
                  <a:pt x="2352" y="1600"/>
                </a:cubicBezTo>
                <a:cubicBezTo>
                  <a:pt x="2160" y="1616"/>
                  <a:pt x="1952" y="1688"/>
                  <a:pt x="1776" y="1696"/>
                </a:cubicBezTo>
                <a:cubicBezTo>
                  <a:pt x="1600" y="1704"/>
                  <a:pt x="1480" y="1664"/>
                  <a:pt x="1296" y="1648"/>
                </a:cubicBezTo>
                <a:cubicBezTo>
                  <a:pt x="1112" y="1632"/>
                  <a:pt x="864" y="1640"/>
                  <a:pt x="672" y="1600"/>
                </a:cubicBezTo>
                <a:cubicBezTo>
                  <a:pt x="480" y="1560"/>
                  <a:pt x="256" y="1464"/>
                  <a:pt x="144" y="1408"/>
                </a:cubicBezTo>
                <a:cubicBezTo>
                  <a:pt x="32" y="1352"/>
                  <a:pt x="24" y="1288"/>
                  <a:pt x="0" y="1264"/>
                </a:cubicBezTo>
              </a:path>
            </a:pathLst>
          </a:custGeom>
          <a:noFill/>
          <a:ln w="25400">
            <a:solidFill>
              <a:srgbClr val="EAD11A"/>
            </a:solidFill>
            <a:round/>
            <a:headEnd/>
            <a:tailEnd/>
          </a:ln>
        </p:spPr>
        <p:txBody>
          <a:bodyPr/>
          <a:lstStyle/>
          <a:p>
            <a:endParaRPr lang="en-CA"/>
          </a:p>
        </p:txBody>
      </p:sp>
      <p:sp>
        <p:nvSpPr>
          <p:cNvPr id="34821" name="Text Box 82"/>
          <p:cNvSpPr txBox="1">
            <a:spLocks noChangeArrowheads="1"/>
          </p:cNvSpPr>
          <p:nvPr/>
        </p:nvSpPr>
        <p:spPr bwMode="auto">
          <a:xfrm>
            <a:off x="0" y="476672"/>
            <a:ext cx="5040560" cy="1138773"/>
          </a:xfrm>
          <a:prstGeom prst="rect">
            <a:avLst/>
          </a:prstGeom>
          <a:noFill/>
          <a:ln w="9525">
            <a:noFill/>
            <a:miter lim="800000"/>
            <a:headEnd/>
            <a:tailEnd/>
          </a:ln>
        </p:spPr>
        <p:txBody>
          <a:bodyPr wrap="square">
            <a:spAutoFit/>
          </a:bodyPr>
          <a:lstStyle/>
          <a:p>
            <a:pPr marL="342900" indent="-342900">
              <a:spcBef>
                <a:spcPct val="50000"/>
              </a:spcBef>
              <a:defRPr/>
            </a:pPr>
            <a:r>
              <a:rPr lang="en-CA" sz="2800" b="1" dirty="0">
                <a:solidFill>
                  <a:schemeClr val="accent6">
                    <a:lumMod val="75000"/>
                  </a:schemeClr>
                </a:solidFill>
                <a:latin typeface="Candara" pitchFamily="34" charset="0"/>
              </a:rPr>
              <a:t>    </a:t>
            </a:r>
            <a:r>
              <a:rPr lang="en-CA" b="1" dirty="0" smtClean="0">
                <a:solidFill>
                  <a:schemeClr val="accent6">
                    <a:lumMod val="75000"/>
                  </a:schemeClr>
                </a:solidFill>
                <a:latin typeface="Candara" pitchFamily="34" charset="0"/>
              </a:rPr>
              <a:t>MFLNRO manages </a:t>
            </a:r>
            <a:r>
              <a:rPr lang="en-CA" b="1" dirty="0">
                <a:solidFill>
                  <a:schemeClr val="accent6">
                    <a:lumMod val="75000"/>
                  </a:schemeClr>
                </a:solidFill>
                <a:latin typeface="Candara" pitchFamily="34" charset="0"/>
              </a:rPr>
              <a:t>alterations on </a:t>
            </a:r>
            <a:r>
              <a:rPr lang="en-CA" b="1" u="sng" dirty="0">
                <a:solidFill>
                  <a:schemeClr val="accent6">
                    <a:lumMod val="75000"/>
                  </a:schemeClr>
                </a:solidFill>
                <a:latin typeface="Candara" pitchFamily="34" charset="0"/>
              </a:rPr>
              <a:t>landforms</a:t>
            </a:r>
            <a:r>
              <a:rPr lang="en-CA" b="1" dirty="0">
                <a:solidFill>
                  <a:schemeClr val="accent6">
                    <a:lumMod val="75000"/>
                  </a:schemeClr>
                </a:solidFill>
                <a:latin typeface="Candara" pitchFamily="34" charset="0"/>
              </a:rPr>
              <a:t> as opposed to the total </a:t>
            </a:r>
            <a:r>
              <a:rPr lang="en-CA" b="1" dirty="0" smtClean="0">
                <a:solidFill>
                  <a:schemeClr val="accent6">
                    <a:lumMod val="75000"/>
                  </a:schemeClr>
                </a:solidFill>
                <a:latin typeface="Candara" pitchFamily="34" charset="0"/>
              </a:rPr>
              <a:t>landscape scene</a:t>
            </a:r>
            <a:r>
              <a:rPr lang="en-CA" b="1" dirty="0">
                <a:solidFill>
                  <a:schemeClr val="accent6">
                    <a:lumMod val="75000"/>
                  </a:schemeClr>
                </a:solidFill>
                <a:latin typeface="Candara" pitchFamily="34" charset="0"/>
              </a:rPr>
              <a:t>.</a:t>
            </a:r>
          </a:p>
        </p:txBody>
      </p:sp>
      <p:sp>
        <p:nvSpPr>
          <p:cNvPr id="144390" name="Text Box 83"/>
          <p:cNvSpPr txBox="1">
            <a:spLocks noChangeArrowheads="1"/>
          </p:cNvSpPr>
          <p:nvPr/>
        </p:nvSpPr>
        <p:spPr bwMode="auto">
          <a:xfrm>
            <a:off x="2895600" y="3595688"/>
            <a:ext cx="3962400" cy="400050"/>
          </a:xfrm>
          <a:prstGeom prst="rect">
            <a:avLst/>
          </a:prstGeom>
          <a:noFill/>
          <a:ln w="9525">
            <a:noFill/>
            <a:miter lim="800000"/>
            <a:headEnd/>
            <a:tailEnd/>
          </a:ln>
        </p:spPr>
        <p:txBody>
          <a:bodyPr>
            <a:spAutoFit/>
          </a:bodyPr>
          <a:lstStyle/>
          <a:p>
            <a:pPr>
              <a:spcBef>
                <a:spcPct val="50000"/>
              </a:spcBef>
            </a:pPr>
            <a:r>
              <a:rPr lang="en-CA" b="1">
                <a:solidFill>
                  <a:srgbClr val="FFFFFF"/>
                </a:solidFill>
                <a:latin typeface="Candara" pitchFamily="34" charset="0"/>
              </a:rPr>
              <a:t>Landform outlined in </a:t>
            </a:r>
            <a:r>
              <a:rPr lang="en-CA" b="1">
                <a:solidFill>
                  <a:srgbClr val="FFFF00"/>
                </a:solidFill>
                <a:latin typeface="Candara" pitchFamily="34" charset="0"/>
              </a:rPr>
              <a:t>yellow</a:t>
            </a:r>
          </a:p>
        </p:txBody>
      </p:sp>
      <p:sp>
        <p:nvSpPr>
          <p:cNvPr id="34823" name="Text Box 93"/>
          <p:cNvSpPr txBox="1">
            <a:spLocks noChangeArrowheads="1"/>
          </p:cNvSpPr>
          <p:nvPr/>
        </p:nvSpPr>
        <p:spPr bwMode="auto">
          <a:xfrm>
            <a:off x="533400" y="5272088"/>
            <a:ext cx="3200400" cy="400050"/>
          </a:xfrm>
          <a:prstGeom prst="rect">
            <a:avLst/>
          </a:prstGeom>
          <a:noFill/>
          <a:ln w="9525">
            <a:noFill/>
            <a:miter lim="800000"/>
            <a:headEnd/>
            <a:tailEnd/>
          </a:ln>
        </p:spPr>
        <p:txBody>
          <a:bodyPr>
            <a:spAutoFit/>
          </a:bodyPr>
          <a:lstStyle/>
          <a:p>
            <a:pPr>
              <a:spcBef>
                <a:spcPct val="50000"/>
              </a:spcBef>
              <a:defRPr/>
            </a:pPr>
            <a:r>
              <a:rPr lang="en-CA" dirty="0">
                <a:solidFill>
                  <a:schemeClr val="accent6">
                    <a:lumMod val="75000"/>
                  </a:schemeClr>
                </a:solidFill>
                <a:latin typeface="Candara" pitchFamily="34" charset="0"/>
              </a:rPr>
              <a:t>Foreground Not included</a:t>
            </a:r>
          </a:p>
        </p:txBody>
      </p:sp>
      <p:sp>
        <p:nvSpPr>
          <p:cNvPr id="34824" name="Text Box 94"/>
          <p:cNvSpPr txBox="1">
            <a:spLocks noChangeArrowheads="1"/>
          </p:cNvSpPr>
          <p:nvPr/>
        </p:nvSpPr>
        <p:spPr bwMode="auto">
          <a:xfrm>
            <a:off x="5220072" y="908720"/>
            <a:ext cx="3754437" cy="707886"/>
          </a:xfrm>
          <a:prstGeom prst="rect">
            <a:avLst/>
          </a:prstGeom>
          <a:noFill/>
          <a:ln w="9525">
            <a:noFill/>
            <a:miter lim="800000"/>
            <a:headEnd/>
            <a:tailEnd/>
          </a:ln>
        </p:spPr>
        <p:txBody>
          <a:bodyPr>
            <a:spAutoFit/>
          </a:bodyPr>
          <a:lstStyle/>
          <a:p>
            <a:pPr algn="ctr">
              <a:spcBef>
                <a:spcPct val="50000"/>
              </a:spcBef>
              <a:defRPr/>
            </a:pPr>
            <a:r>
              <a:rPr lang="en-CA" dirty="0">
                <a:solidFill>
                  <a:schemeClr val="accent6">
                    <a:lumMod val="75000"/>
                  </a:schemeClr>
                </a:solidFill>
                <a:latin typeface="Candara" pitchFamily="34" charset="0"/>
              </a:rPr>
              <a:t>Background </a:t>
            </a:r>
            <a:r>
              <a:rPr lang="en-CA" dirty="0" smtClean="0">
                <a:solidFill>
                  <a:schemeClr val="accent6">
                    <a:lumMod val="75000"/>
                  </a:schemeClr>
                </a:solidFill>
                <a:latin typeface="Candara" pitchFamily="34" charset="0"/>
              </a:rPr>
              <a:t>or adjacent landforms not </a:t>
            </a:r>
            <a:r>
              <a:rPr lang="en-CA" dirty="0">
                <a:solidFill>
                  <a:schemeClr val="accent6">
                    <a:lumMod val="75000"/>
                  </a:schemeClr>
                </a:solidFill>
                <a:latin typeface="Candara" pitchFamily="34" charset="0"/>
              </a:rPr>
              <a:t>Included</a:t>
            </a:r>
          </a:p>
        </p:txBody>
      </p:sp>
      <p:sp>
        <p:nvSpPr>
          <p:cNvPr id="144393" name="Rectangle 95"/>
          <p:cNvSpPr>
            <a:spLocks noChangeArrowheads="1"/>
          </p:cNvSpPr>
          <p:nvPr/>
        </p:nvSpPr>
        <p:spPr bwMode="auto">
          <a:xfrm>
            <a:off x="0" y="6016625"/>
            <a:ext cx="9144000" cy="831850"/>
          </a:xfrm>
          <a:prstGeom prst="rect">
            <a:avLst/>
          </a:prstGeom>
          <a:solidFill>
            <a:schemeClr val="tx2"/>
          </a:solidFill>
          <a:ln w="9525">
            <a:noFill/>
            <a:miter lim="800000"/>
            <a:headEnd/>
            <a:tailEnd/>
          </a:ln>
        </p:spPr>
        <p:txBody>
          <a:bodyPr anchor="ctr">
            <a:spAutoFit/>
          </a:bodyPr>
          <a:lstStyle/>
          <a:p>
            <a:r>
              <a:rPr lang="en-CA" sz="1600" b="1" i="1" dirty="0">
                <a:solidFill>
                  <a:srgbClr val="4A3A26"/>
                </a:solidFill>
                <a:latin typeface="Arial" charset="0"/>
              </a:rPr>
              <a:t>   </a:t>
            </a:r>
            <a:r>
              <a:rPr lang="en-CA" sz="1600" b="1" i="1" dirty="0">
                <a:solidFill>
                  <a:schemeClr val="bg1"/>
                </a:solidFill>
                <a:latin typeface="Candara" pitchFamily="34" charset="0"/>
              </a:rPr>
              <a:t>Landform: </a:t>
            </a:r>
            <a:r>
              <a:rPr lang="en-CA" sz="1600" i="1" dirty="0">
                <a:solidFill>
                  <a:schemeClr val="bg1"/>
                </a:solidFill>
                <a:latin typeface="Candara" pitchFamily="34" charset="0"/>
              </a:rPr>
              <a:t>a distinct topographic feature that is three dimensional in form and is generally </a:t>
            </a:r>
          </a:p>
          <a:p>
            <a:r>
              <a:rPr lang="en-CA" sz="1600" i="1" dirty="0">
                <a:solidFill>
                  <a:schemeClr val="bg1"/>
                </a:solidFill>
                <a:latin typeface="Candara" pitchFamily="34" charset="0"/>
              </a:rPr>
              <a:t>   defined by ridges, valleys, shorelines and skylines. Examples include hills and mountains. </a:t>
            </a:r>
          </a:p>
          <a:p>
            <a:r>
              <a:rPr lang="en-CA" sz="1600" i="1" dirty="0">
                <a:solidFill>
                  <a:schemeClr val="bg1"/>
                </a:solidFill>
                <a:latin typeface="Candara" pitchFamily="34" charset="0"/>
              </a:rPr>
              <a:t>   </a:t>
            </a:r>
            <a:r>
              <a:rPr lang="en-CA" sz="1600" i="1" dirty="0" smtClean="0">
                <a:solidFill>
                  <a:schemeClr val="bg1"/>
                </a:solidFill>
                <a:latin typeface="Candara" pitchFamily="34" charset="0"/>
              </a:rPr>
              <a:t>Majority of </a:t>
            </a:r>
            <a:r>
              <a:rPr lang="en-CA" sz="1600" i="1" dirty="0">
                <a:solidFill>
                  <a:schemeClr val="bg1"/>
                </a:solidFill>
                <a:latin typeface="Candara" pitchFamily="34" charset="0"/>
              </a:rPr>
              <a:t>the time landforms are reasonably easy to define</a:t>
            </a:r>
            <a:r>
              <a:rPr lang="en-CA" sz="1600" b="1" i="1" dirty="0">
                <a:solidFill>
                  <a:schemeClr val="bg1"/>
                </a:solidFill>
                <a:latin typeface="Candara" pitchFamily="34" charset="0"/>
              </a:rPr>
              <a:t>. </a:t>
            </a:r>
          </a:p>
        </p:txBody>
      </p:sp>
      <p:sp>
        <p:nvSpPr>
          <p:cNvPr id="84" name="TextBox 83"/>
          <p:cNvSpPr txBox="1"/>
          <p:nvPr/>
        </p:nvSpPr>
        <p:spPr>
          <a:xfrm>
            <a:off x="1547664" y="0"/>
            <a:ext cx="5976664" cy="461665"/>
          </a:xfrm>
          <a:prstGeom prst="rect">
            <a:avLst/>
          </a:prstGeom>
          <a:noFill/>
        </p:spPr>
        <p:txBody>
          <a:bodyPr wrap="square" rtlCol="0">
            <a:spAutoFit/>
          </a:bodyPr>
          <a:lstStyle/>
          <a:p>
            <a:pPr algn="ctr"/>
            <a:r>
              <a:rPr lang="en-CA" sz="2400" dirty="0" smtClean="0">
                <a:solidFill>
                  <a:schemeClr val="accent6">
                    <a:lumMod val="75000"/>
                  </a:schemeClr>
                </a:solidFill>
                <a:latin typeface="Candara" pitchFamily="34" charset="0"/>
              </a:rPr>
              <a:t>Landscape versus Landform</a:t>
            </a:r>
            <a:endParaRPr lang="en-CA" sz="2400" dirty="0">
              <a:solidFill>
                <a:schemeClr val="accent6">
                  <a:lumMod val="75000"/>
                </a:schemeClr>
              </a:solidFill>
              <a:latin typeface="Candara"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3"/>
          <p:cNvPicPr>
            <a:picLocks noChangeAspect="1" noChangeArrowheads="1"/>
          </p:cNvPicPr>
          <p:nvPr/>
        </p:nvPicPr>
        <p:blipFill>
          <a:blip r:embed="rId2" cstate="print"/>
          <a:srcRect l="931" t="2264" r="964" b="1888"/>
          <a:stretch>
            <a:fillRect/>
          </a:stretch>
        </p:blipFill>
        <p:spPr bwMode="auto">
          <a:xfrm>
            <a:off x="1441450" y="333375"/>
            <a:ext cx="6299200" cy="2879725"/>
          </a:xfrm>
          <a:prstGeom prst="rect">
            <a:avLst/>
          </a:prstGeom>
          <a:noFill/>
          <a:ln w="9525">
            <a:solidFill>
              <a:schemeClr val="tx1"/>
            </a:solidFill>
            <a:miter lim="800000"/>
            <a:headEnd/>
            <a:tailEnd/>
          </a:ln>
        </p:spPr>
      </p:pic>
      <p:pic>
        <p:nvPicPr>
          <p:cNvPr id="41987" name="Picture 4"/>
          <p:cNvPicPr>
            <a:picLocks noChangeAspect="1" noChangeArrowheads="1"/>
          </p:cNvPicPr>
          <p:nvPr/>
        </p:nvPicPr>
        <p:blipFill>
          <a:blip r:embed="rId3" cstate="print"/>
          <a:srcRect l="1097" t="7936" r="1517" b="7938"/>
          <a:stretch>
            <a:fillRect/>
          </a:stretch>
        </p:blipFill>
        <p:spPr bwMode="auto">
          <a:xfrm>
            <a:off x="1403350" y="3500438"/>
            <a:ext cx="6337300" cy="3097212"/>
          </a:xfrm>
          <a:prstGeom prst="rect">
            <a:avLst/>
          </a:prstGeom>
          <a:noFill/>
          <a:ln w="9525">
            <a:solidFill>
              <a:schemeClr val="tx1"/>
            </a:solidFill>
            <a:miter lim="800000"/>
            <a:headEnd/>
            <a:tailEnd/>
          </a:ln>
        </p:spPr>
      </p:pic>
      <p:sp>
        <p:nvSpPr>
          <p:cNvPr id="6" name="TextBox 5"/>
          <p:cNvSpPr txBox="1"/>
          <p:nvPr/>
        </p:nvSpPr>
        <p:spPr>
          <a:xfrm>
            <a:off x="1475060" y="2636912"/>
            <a:ext cx="6337300" cy="338554"/>
          </a:xfrm>
          <a:prstGeom prst="rect">
            <a:avLst/>
          </a:prstGeom>
          <a:noFill/>
        </p:spPr>
        <p:txBody>
          <a:bodyPr>
            <a:spAutoFit/>
          </a:bodyPr>
          <a:lstStyle/>
          <a:p>
            <a:pPr algn="ctr">
              <a:defRPr/>
            </a:pPr>
            <a:r>
              <a:rPr lang="en-CA" sz="1600" b="1" dirty="0">
                <a:solidFill>
                  <a:schemeClr val="bg1"/>
                </a:solidFill>
                <a:latin typeface="+mn-lt"/>
              </a:rPr>
              <a:t>Distinct Landforms in Vertical Landscape</a:t>
            </a:r>
          </a:p>
        </p:txBody>
      </p:sp>
      <p:sp>
        <p:nvSpPr>
          <p:cNvPr id="7" name="TextBox 6"/>
          <p:cNvSpPr txBox="1"/>
          <p:nvPr/>
        </p:nvSpPr>
        <p:spPr>
          <a:xfrm>
            <a:off x="1403350" y="6237288"/>
            <a:ext cx="6337300" cy="338137"/>
          </a:xfrm>
          <a:prstGeom prst="rect">
            <a:avLst/>
          </a:prstGeom>
          <a:noFill/>
        </p:spPr>
        <p:txBody>
          <a:bodyPr>
            <a:spAutoFit/>
          </a:bodyPr>
          <a:lstStyle/>
          <a:p>
            <a:pPr algn="ctr">
              <a:defRPr/>
            </a:pPr>
            <a:r>
              <a:rPr lang="en-CA" sz="1600" b="1" dirty="0">
                <a:solidFill>
                  <a:schemeClr val="bg1"/>
                </a:solidFill>
                <a:latin typeface="+mn-lt"/>
              </a:rPr>
              <a:t>Layered Landforms in Horizontal Landscape</a:t>
            </a:r>
          </a:p>
        </p:txBody>
      </p:sp>
      <p:pic>
        <p:nvPicPr>
          <p:cNvPr id="41990" name="Picture 79"/>
          <p:cNvPicPr>
            <a:picLocks noChangeAspect="1" noChangeArrowheads="1"/>
          </p:cNvPicPr>
          <p:nvPr/>
        </p:nvPicPr>
        <p:blipFill>
          <a:blip r:embed="rId4" cstate="print"/>
          <a:srcRect/>
          <a:stretch>
            <a:fillRect/>
          </a:stretch>
        </p:blipFill>
        <p:spPr bwMode="auto">
          <a:xfrm>
            <a:off x="7885113" y="5876925"/>
            <a:ext cx="914400" cy="7810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476672"/>
            <a:ext cx="6912768" cy="1015663"/>
          </a:xfrm>
          <a:prstGeom prst="rect">
            <a:avLst/>
          </a:prstGeom>
          <a:noFill/>
        </p:spPr>
        <p:txBody>
          <a:bodyPr wrap="square" rtlCol="0">
            <a:spAutoFit/>
          </a:bodyPr>
          <a:lstStyle/>
          <a:p>
            <a:r>
              <a:rPr lang="en-CA" dirty="0" smtClean="0">
                <a:solidFill>
                  <a:schemeClr val="bg1"/>
                </a:solidFill>
              </a:rPr>
              <a:t>VQOs are assessed relative to individual landforms      as opposed to sweeping panoramic landscape scenes composed of multiple landforms. </a:t>
            </a:r>
            <a:endParaRPr lang="en-CA" dirty="0">
              <a:solidFill>
                <a:schemeClr val="bg1"/>
              </a:solidFill>
            </a:endParaRPr>
          </a:p>
        </p:txBody>
      </p:sp>
      <p:pic>
        <p:nvPicPr>
          <p:cNvPr id="4" name="Picture 3" descr="Landform Delineation diagram.jpg"/>
          <p:cNvPicPr>
            <a:picLocks noChangeAspect="1"/>
          </p:cNvPicPr>
          <p:nvPr/>
        </p:nvPicPr>
        <p:blipFill>
          <a:blip r:embed="rId2" cstate="print"/>
          <a:stretch>
            <a:fillRect/>
          </a:stretch>
        </p:blipFill>
        <p:spPr>
          <a:xfrm>
            <a:off x="611560" y="1628800"/>
            <a:ext cx="7920880" cy="3656659"/>
          </a:xfrm>
          <a:prstGeom prst="rect">
            <a:avLst/>
          </a:prstGeom>
        </p:spPr>
      </p:pic>
      <p:sp>
        <p:nvSpPr>
          <p:cNvPr id="5" name="TextBox 4"/>
          <p:cNvSpPr txBox="1"/>
          <p:nvPr/>
        </p:nvSpPr>
        <p:spPr>
          <a:xfrm>
            <a:off x="3491880" y="5445224"/>
            <a:ext cx="5040560" cy="307777"/>
          </a:xfrm>
          <a:prstGeom prst="rect">
            <a:avLst/>
          </a:prstGeom>
          <a:noFill/>
        </p:spPr>
        <p:txBody>
          <a:bodyPr wrap="square" rtlCol="0">
            <a:spAutoFit/>
          </a:bodyPr>
          <a:lstStyle/>
          <a:p>
            <a:pPr algn="r"/>
            <a:r>
              <a:rPr lang="en-CA" sz="1400" i="1" dirty="0" smtClean="0">
                <a:solidFill>
                  <a:schemeClr val="bg1"/>
                </a:solidFill>
              </a:rPr>
              <a:t>Western entrance to Hole in the Wall passage</a:t>
            </a:r>
            <a:endParaRPr lang="en-CA" sz="1400" i="1" dirty="0">
              <a:solidFill>
                <a:schemeClr val="bg1"/>
              </a:solidFill>
            </a:endParaRPr>
          </a:p>
        </p:txBody>
      </p:sp>
      <p:sp>
        <p:nvSpPr>
          <p:cNvPr id="6" name="TextBox 5"/>
          <p:cNvSpPr txBox="1"/>
          <p:nvPr/>
        </p:nvSpPr>
        <p:spPr>
          <a:xfrm>
            <a:off x="683568" y="3573016"/>
            <a:ext cx="1944216" cy="307777"/>
          </a:xfrm>
          <a:prstGeom prst="rect">
            <a:avLst/>
          </a:prstGeom>
          <a:noFill/>
        </p:spPr>
        <p:txBody>
          <a:bodyPr wrap="square" rtlCol="0">
            <a:spAutoFit/>
          </a:bodyPr>
          <a:lstStyle/>
          <a:p>
            <a:r>
              <a:rPr lang="en-CA" sz="1400" dirty="0" smtClean="0">
                <a:solidFill>
                  <a:srgbClr val="FFFF99"/>
                </a:solidFill>
              </a:rPr>
              <a:t>foreground</a:t>
            </a:r>
            <a:endParaRPr lang="en-CA" sz="1400" dirty="0">
              <a:solidFill>
                <a:srgbClr val="FFFF99"/>
              </a:solidFill>
            </a:endParaRPr>
          </a:p>
        </p:txBody>
      </p:sp>
      <p:sp>
        <p:nvSpPr>
          <p:cNvPr id="7" name="TextBox 6"/>
          <p:cNvSpPr txBox="1"/>
          <p:nvPr/>
        </p:nvSpPr>
        <p:spPr>
          <a:xfrm>
            <a:off x="1619672" y="2924944"/>
            <a:ext cx="1584176" cy="307777"/>
          </a:xfrm>
          <a:prstGeom prst="rect">
            <a:avLst/>
          </a:prstGeom>
          <a:noFill/>
        </p:spPr>
        <p:txBody>
          <a:bodyPr wrap="square" rtlCol="0">
            <a:spAutoFit/>
          </a:bodyPr>
          <a:lstStyle/>
          <a:p>
            <a:pPr algn="ctr"/>
            <a:r>
              <a:rPr lang="en-CA" sz="1400" dirty="0" smtClean="0">
                <a:solidFill>
                  <a:srgbClr val="FFFF99"/>
                </a:solidFill>
              </a:rPr>
              <a:t>middleground 1</a:t>
            </a:r>
            <a:endParaRPr lang="en-CA" sz="1400" dirty="0">
              <a:solidFill>
                <a:srgbClr val="FFFF99"/>
              </a:solidFill>
            </a:endParaRPr>
          </a:p>
        </p:txBody>
      </p:sp>
      <p:sp>
        <p:nvSpPr>
          <p:cNvPr id="8" name="TextBox 7"/>
          <p:cNvSpPr txBox="1"/>
          <p:nvPr/>
        </p:nvSpPr>
        <p:spPr>
          <a:xfrm>
            <a:off x="6588224" y="3284984"/>
            <a:ext cx="1656184" cy="307777"/>
          </a:xfrm>
          <a:prstGeom prst="rect">
            <a:avLst/>
          </a:prstGeom>
          <a:noFill/>
        </p:spPr>
        <p:txBody>
          <a:bodyPr wrap="square" rtlCol="0">
            <a:spAutoFit/>
          </a:bodyPr>
          <a:lstStyle/>
          <a:p>
            <a:r>
              <a:rPr lang="en-CA" sz="1400" dirty="0" smtClean="0">
                <a:solidFill>
                  <a:srgbClr val="FFFF99"/>
                </a:solidFill>
              </a:rPr>
              <a:t>middleground 2</a:t>
            </a:r>
            <a:endParaRPr lang="en-CA" sz="1400" dirty="0">
              <a:solidFill>
                <a:srgbClr val="FFFF99"/>
              </a:solidFill>
            </a:endParaRPr>
          </a:p>
        </p:txBody>
      </p:sp>
      <p:sp>
        <p:nvSpPr>
          <p:cNvPr id="9" name="TextBox 8"/>
          <p:cNvSpPr txBox="1"/>
          <p:nvPr/>
        </p:nvSpPr>
        <p:spPr>
          <a:xfrm>
            <a:off x="3779912" y="2996952"/>
            <a:ext cx="1944216" cy="307777"/>
          </a:xfrm>
          <a:prstGeom prst="rect">
            <a:avLst/>
          </a:prstGeom>
          <a:noFill/>
        </p:spPr>
        <p:txBody>
          <a:bodyPr wrap="square" rtlCol="0">
            <a:spAutoFit/>
          </a:bodyPr>
          <a:lstStyle/>
          <a:p>
            <a:pPr algn="ctr"/>
            <a:r>
              <a:rPr lang="en-CA" sz="1400" dirty="0" smtClean="0">
                <a:solidFill>
                  <a:srgbClr val="FFFF99"/>
                </a:solidFill>
              </a:rPr>
              <a:t>background</a:t>
            </a:r>
            <a:endParaRPr lang="en-CA" sz="1400" dirty="0">
              <a:solidFill>
                <a:srgbClr val="FFFF99"/>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East Thurlow.jpg"/>
          <p:cNvPicPr>
            <a:picLocks noChangeAspect="1"/>
          </p:cNvPicPr>
          <p:nvPr/>
        </p:nvPicPr>
        <p:blipFill>
          <a:blip r:embed="rId2" cstate="print"/>
          <a:stretch>
            <a:fillRect/>
          </a:stretch>
        </p:blipFill>
        <p:spPr>
          <a:xfrm>
            <a:off x="2411760" y="3933055"/>
            <a:ext cx="4824536" cy="2089217"/>
          </a:xfrm>
          <a:prstGeom prst="rect">
            <a:avLst/>
          </a:prstGeom>
        </p:spPr>
      </p:pic>
      <p:sp>
        <p:nvSpPr>
          <p:cNvPr id="3" name="TextBox 2"/>
          <p:cNvSpPr txBox="1"/>
          <p:nvPr/>
        </p:nvSpPr>
        <p:spPr>
          <a:xfrm>
            <a:off x="827584" y="260648"/>
            <a:ext cx="7272808" cy="400110"/>
          </a:xfrm>
          <a:prstGeom prst="rect">
            <a:avLst/>
          </a:prstGeom>
          <a:noFill/>
        </p:spPr>
        <p:txBody>
          <a:bodyPr wrap="square" rtlCol="0">
            <a:spAutoFit/>
          </a:bodyPr>
          <a:lstStyle/>
          <a:p>
            <a:pPr algn="ctr"/>
            <a:r>
              <a:rPr lang="en-CA" dirty="0" smtClean="0">
                <a:solidFill>
                  <a:srgbClr val="FFCC66"/>
                </a:solidFill>
              </a:rPr>
              <a:t>VQO </a:t>
            </a:r>
            <a:r>
              <a:rPr lang="en-CA" b="1" dirty="0" smtClean="0">
                <a:solidFill>
                  <a:schemeClr val="bg1"/>
                </a:solidFill>
              </a:rPr>
              <a:t>Conformance</a:t>
            </a:r>
            <a:r>
              <a:rPr lang="en-CA" dirty="0" smtClean="0">
                <a:solidFill>
                  <a:srgbClr val="FFCC66"/>
                </a:solidFill>
              </a:rPr>
              <a:t> versus </a:t>
            </a:r>
            <a:r>
              <a:rPr lang="en-CA" b="1" dirty="0" smtClean="0">
                <a:solidFill>
                  <a:schemeClr val="bg1"/>
                </a:solidFill>
              </a:rPr>
              <a:t>Compliance</a:t>
            </a:r>
            <a:endParaRPr lang="en-CA" b="1" dirty="0">
              <a:solidFill>
                <a:schemeClr val="bg1"/>
              </a:solidFill>
            </a:endParaRPr>
          </a:p>
        </p:txBody>
      </p:sp>
      <p:sp>
        <p:nvSpPr>
          <p:cNvPr id="206849" name="Rectangle 1"/>
          <p:cNvSpPr>
            <a:spLocks noChangeArrowheads="1"/>
          </p:cNvSpPr>
          <p:nvPr/>
        </p:nvSpPr>
        <p:spPr bwMode="auto">
          <a:xfrm>
            <a:off x="323528" y="877943"/>
            <a:ext cx="8424936" cy="25237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Char char="•"/>
              <a:tabLst/>
            </a:pPr>
            <a:r>
              <a:rPr kumimoji="0" lang="en-CA"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Conformance</a:t>
            </a:r>
            <a:r>
              <a:rPr kumimoji="0" lang="en-CA" sz="16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t>
            </a:r>
            <a:r>
              <a:rPr kumimoji="0" lang="en-CA" sz="1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is defined as “</a:t>
            </a:r>
            <a:r>
              <a:rPr kumimoji="0" lang="en-CA" sz="1400" b="0" i="1" u="none" strike="noStrike" cap="none" normalizeH="0" baseline="0" dirty="0" smtClean="0">
                <a:ln>
                  <a:noFill/>
                </a:ln>
                <a:solidFill>
                  <a:srgbClr val="FFFF99"/>
                </a:solidFill>
                <a:effectLst/>
                <a:latin typeface="Times New Roman" pitchFamily="18" charset="0"/>
                <a:ea typeface="Times New Roman" pitchFamily="18" charset="0"/>
                <a:cs typeface="Times New Roman" pitchFamily="18" charset="0"/>
              </a:rPr>
              <a:t>acting in accordance with specified standards or authority</a:t>
            </a:r>
            <a:r>
              <a:rPr kumimoji="0" lang="en-CA" sz="1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In the context of resource stewardship monitoring it refers to meeting the </a:t>
            </a:r>
            <a:r>
              <a:rPr kumimoji="0" lang="en-CA" sz="1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VQO </a:t>
            </a:r>
            <a:r>
              <a:rPr kumimoji="0" lang="en-CA" sz="1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legal definitions (Categories of visually altered landscape, FPPR section 1.1) and </a:t>
            </a:r>
            <a:r>
              <a:rPr kumimoji="0" lang="en-CA" sz="1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following visual </a:t>
            </a:r>
            <a:r>
              <a:rPr kumimoji="0" lang="en-CA" sz="1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design concepts.  </a:t>
            </a:r>
            <a:r>
              <a:rPr kumimoji="0" lang="en-CA" sz="1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Scale of landform alteration is secondary. Conformance </a:t>
            </a:r>
            <a:r>
              <a:rPr kumimoji="0" lang="en-CA" sz="1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monitoring is central to the Forest &amp; Range Evaluation Program.</a:t>
            </a:r>
          </a:p>
          <a:p>
            <a:pPr marL="0" marR="0" lvl="0" indent="0" algn="just" defTabSz="914400" rtl="0" eaLnBrk="1" fontAlgn="base" latinLnBrk="0" hangingPunct="1">
              <a:lnSpc>
                <a:spcPct val="100000"/>
              </a:lnSpc>
              <a:spcBef>
                <a:spcPct val="0"/>
              </a:spcBef>
              <a:spcAft>
                <a:spcPct val="0"/>
              </a:spcAft>
              <a:buClrTx/>
              <a:buSzTx/>
              <a:buFontTx/>
              <a:buChar char="•"/>
              <a:tabLst/>
            </a:pPr>
            <a:endParaRPr lang="en-CA" sz="1400" dirty="0" smtClean="0">
              <a:solidFill>
                <a:schemeClr val="bg1"/>
              </a:solidFill>
              <a:latin typeface="Times New Roman" pitchFamily="18" charset="0"/>
              <a:cs typeface="Times New Roman" pitchFamily="18" charset="0"/>
            </a:endParaRPr>
          </a:p>
          <a:p>
            <a:pPr marL="0" marR="0" lvl="0" indent="0" algn="just" defTabSz="914400" rtl="0" eaLnBrk="1" fontAlgn="base" latinLnBrk="0" hangingPunct="1">
              <a:lnSpc>
                <a:spcPct val="100000"/>
              </a:lnSpc>
              <a:spcBef>
                <a:spcPct val="0"/>
              </a:spcBef>
              <a:spcAft>
                <a:spcPct val="0"/>
              </a:spcAft>
              <a:buClrTx/>
              <a:buSzTx/>
              <a:buFontTx/>
              <a:buChar char="•"/>
              <a:tabLst/>
            </a:pPr>
            <a:endParaRPr kumimoji="0" lang="en-CA" sz="1400" b="0" i="0" u="none" strike="noStrike" cap="none" normalizeH="0" baseline="0" dirty="0" smtClean="0">
              <a:ln>
                <a:noFill/>
              </a:ln>
              <a:solidFill>
                <a:schemeClr val="bg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n-CA" sz="1600" b="1"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Compliance</a:t>
            </a:r>
            <a:r>
              <a:rPr kumimoji="0" lang="en-CA" sz="1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is defined in part as “</a:t>
            </a:r>
            <a:r>
              <a:rPr kumimoji="0" lang="en-CA" sz="1400" b="0" i="1" u="none" strike="noStrike" cap="none" normalizeH="0" baseline="0" dirty="0" smtClean="0">
                <a:ln>
                  <a:noFill/>
                </a:ln>
                <a:solidFill>
                  <a:srgbClr val="FFFF99"/>
                </a:solidFill>
                <a:effectLst/>
                <a:latin typeface="Times New Roman" pitchFamily="18" charset="0"/>
                <a:ea typeface="Times New Roman" pitchFamily="18" charset="0"/>
                <a:cs typeface="Times New Roman" pitchFamily="18" charset="0"/>
              </a:rPr>
              <a:t>the act or process of complying</a:t>
            </a:r>
            <a:r>
              <a:rPr kumimoji="0" lang="en-CA" sz="1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and “</a:t>
            </a:r>
            <a:r>
              <a:rPr kumimoji="0" lang="en-CA" sz="1400" b="0" i="1" u="none" strike="noStrike" cap="none" normalizeH="0" baseline="0" dirty="0" smtClean="0">
                <a:ln>
                  <a:noFill/>
                </a:ln>
                <a:solidFill>
                  <a:srgbClr val="FFFF99"/>
                </a:solidFill>
                <a:effectLst/>
                <a:latin typeface="Times New Roman" pitchFamily="18" charset="0"/>
                <a:ea typeface="Times New Roman" pitchFamily="18" charset="0"/>
                <a:cs typeface="Times New Roman" pitchFamily="18" charset="0"/>
              </a:rPr>
              <a:t>conformity in fulfilling official requirements</a:t>
            </a:r>
            <a:r>
              <a:rPr kumimoji="0" lang="en-CA" sz="1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The MFLNRO interprets “</a:t>
            </a:r>
            <a:r>
              <a:rPr kumimoji="0" lang="en-CA" sz="1400" b="0" i="1"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To be in compliance</a:t>
            </a:r>
            <a:r>
              <a:rPr kumimoji="0" lang="en-CA" sz="1400" b="0" i="0" u="none" strike="noStrike" cap="none" normalizeH="0" baseline="0" dirty="0" smtClean="0">
                <a:ln>
                  <a:noFill/>
                </a:ln>
                <a:solidFill>
                  <a:schemeClr val="bg1"/>
                </a:solidFill>
                <a:effectLst/>
                <a:latin typeface="Times New Roman" pitchFamily="18" charset="0"/>
                <a:ea typeface="Times New Roman" pitchFamily="18" charset="0"/>
                <a:cs typeface="Times New Roman" pitchFamily="18" charset="0"/>
              </a:rPr>
              <a:t>” means the activity is meeting all statutory requirements of relevant standards, regulations, and acts. In the context of visual resource management, Compliance &amp; Enforcement staff is responsible for ensuring the legal commitments of approved Forest Stewardship Plans are met.</a:t>
            </a:r>
            <a:endParaRPr kumimoji="0" lang="en-CA" sz="1400" b="0" i="0" u="none" strike="noStrike" cap="none" normalizeH="0" baseline="0" dirty="0" smtClean="0">
              <a:ln>
                <a:noFill/>
              </a:ln>
              <a:solidFill>
                <a:schemeClr val="bg1"/>
              </a:solidFill>
              <a:effectLst/>
              <a:latin typeface="Arial" pitchFamily="34" charset="0"/>
              <a:cs typeface="Arial" pitchFamily="34" charset="0"/>
            </a:endParaRPr>
          </a:p>
        </p:txBody>
      </p:sp>
      <p:pic>
        <p:nvPicPr>
          <p:cNvPr id="6" name="Picture 4" descr="BadgeJPG"/>
          <p:cNvPicPr>
            <a:picLocks noChangeAspect="1" noChangeArrowheads="1"/>
          </p:cNvPicPr>
          <p:nvPr/>
        </p:nvPicPr>
        <p:blipFill>
          <a:blip r:embed="rId3" cstate="print"/>
          <a:srcRect l="16751" t="1585" r="20250"/>
          <a:stretch>
            <a:fillRect/>
          </a:stretch>
        </p:blipFill>
        <p:spPr bwMode="auto">
          <a:xfrm>
            <a:off x="7740352" y="4149080"/>
            <a:ext cx="849482" cy="1007616"/>
          </a:xfrm>
          <a:prstGeom prst="rect">
            <a:avLst/>
          </a:prstGeom>
          <a:noFill/>
          <a:ln w="19050">
            <a:solidFill>
              <a:schemeClr val="tx1"/>
            </a:solidFill>
            <a:miter lim="800000"/>
            <a:headEnd/>
            <a:tailEnd/>
          </a:ln>
        </p:spPr>
      </p:pic>
      <p:pic>
        <p:nvPicPr>
          <p:cNvPr id="7" name="Picture 79" descr="C&amp;E badge.JPG"/>
          <p:cNvPicPr>
            <a:picLocks noChangeAspect="1"/>
          </p:cNvPicPr>
          <p:nvPr/>
        </p:nvPicPr>
        <p:blipFill>
          <a:blip r:embed="rId4" cstate="print"/>
          <a:srcRect/>
          <a:stretch>
            <a:fillRect/>
          </a:stretch>
        </p:blipFill>
        <p:spPr bwMode="auto">
          <a:xfrm>
            <a:off x="7524328" y="4941168"/>
            <a:ext cx="864096" cy="897746"/>
          </a:xfrm>
          <a:prstGeom prst="rect">
            <a:avLst/>
          </a:prstGeom>
          <a:noFill/>
          <a:ln w="9525">
            <a:noFill/>
            <a:miter lim="800000"/>
            <a:headEnd/>
            <a:tailEnd/>
          </a:ln>
        </p:spPr>
      </p:pic>
      <p:pic>
        <p:nvPicPr>
          <p:cNvPr id="8" name="Picture 2" descr="Lloyd in Haida Gwaii.jpg"/>
          <p:cNvPicPr>
            <a:picLocks noChangeAspect="1"/>
          </p:cNvPicPr>
          <p:nvPr/>
        </p:nvPicPr>
        <p:blipFill>
          <a:blip r:embed="rId5" cstate="print"/>
          <a:srcRect/>
          <a:stretch>
            <a:fillRect/>
          </a:stretch>
        </p:blipFill>
        <p:spPr bwMode="auto">
          <a:xfrm>
            <a:off x="323528" y="4077072"/>
            <a:ext cx="1797465" cy="1197745"/>
          </a:xfrm>
          <a:prstGeom prst="rect">
            <a:avLst/>
          </a:prstGeom>
          <a:noFill/>
          <a:ln w="9525">
            <a:noFill/>
            <a:miter lim="800000"/>
            <a:headEnd/>
            <a:tailEnd/>
          </a:ln>
        </p:spPr>
      </p:pic>
      <p:sp>
        <p:nvSpPr>
          <p:cNvPr id="9" name="TextBox 8"/>
          <p:cNvSpPr txBox="1"/>
          <p:nvPr/>
        </p:nvSpPr>
        <p:spPr>
          <a:xfrm>
            <a:off x="323528" y="5373216"/>
            <a:ext cx="1944216" cy="276999"/>
          </a:xfrm>
          <a:prstGeom prst="rect">
            <a:avLst/>
          </a:prstGeom>
          <a:noFill/>
        </p:spPr>
        <p:txBody>
          <a:bodyPr wrap="square" rtlCol="0">
            <a:spAutoFit/>
          </a:bodyPr>
          <a:lstStyle/>
          <a:p>
            <a:pPr algn="ctr"/>
            <a:r>
              <a:rPr lang="en-CA" sz="1200" i="1" dirty="0" smtClean="0">
                <a:solidFill>
                  <a:schemeClr val="bg1"/>
                </a:solidFill>
              </a:rPr>
              <a:t>VQO monitoring</a:t>
            </a:r>
            <a:endParaRPr lang="en-CA" sz="1200" i="1" dirty="0">
              <a:solidFill>
                <a:schemeClr val="bg1"/>
              </a:solidFill>
            </a:endParaRPr>
          </a:p>
        </p:txBody>
      </p:sp>
      <p:sp>
        <p:nvSpPr>
          <p:cNvPr id="10" name="TextBox 9"/>
          <p:cNvSpPr txBox="1"/>
          <p:nvPr/>
        </p:nvSpPr>
        <p:spPr>
          <a:xfrm>
            <a:off x="7524328" y="5949280"/>
            <a:ext cx="1152128" cy="307777"/>
          </a:xfrm>
          <a:prstGeom prst="rect">
            <a:avLst/>
          </a:prstGeom>
          <a:noFill/>
        </p:spPr>
        <p:txBody>
          <a:bodyPr wrap="square" rtlCol="0">
            <a:spAutoFit/>
          </a:bodyPr>
          <a:lstStyle/>
          <a:p>
            <a:pPr algn="ctr"/>
            <a:r>
              <a:rPr lang="en-CA" sz="1400" i="1" dirty="0" smtClean="0">
                <a:solidFill>
                  <a:schemeClr val="bg1"/>
                </a:solidFill>
              </a:rPr>
              <a:t>C&amp;E</a:t>
            </a:r>
            <a:endParaRPr lang="en-CA" sz="1400" i="1" dirty="0">
              <a:solidFill>
                <a:schemeClr val="bg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3568" y="332656"/>
            <a:ext cx="7848872" cy="707886"/>
          </a:xfrm>
          <a:prstGeom prst="rect">
            <a:avLst/>
          </a:prstGeom>
          <a:noFill/>
        </p:spPr>
        <p:txBody>
          <a:bodyPr wrap="square" rtlCol="0">
            <a:spAutoFit/>
          </a:bodyPr>
          <a:lstStyle/>
          <a:p>
            <a:pPr algn="ctr"/>
            <a:r>
              <a:rPr lang="en-CA" b="1" u="sng" dirty="0" smtClean="0">
                <a:solidFill>
                  <a:srgbClr val="FFCC66"/>
                </a:solidFill>
              </a:rPr>
              <a:t>Discovery Islands Monitoring Results</a:t>
            </a:r>
          </a:p>
          <a:p>
            <a:pPr algn="ctr"/>
            <a:r>
              <a:rPr lang="en-CA" dirty="0" smtClean="0">
                <a:solidFill>
                  <a:srgbClr val="FFFF99"/>
                </a:solidFill>
              </a:rPr>
              <a:t>(based on 95 selected stops)</a:t>
            </a:r>
            <a:endParaRPr lang="en-CA" dirty="0">
              <a:solidFill>
                <a:srgbClr val="FFFF99"/>
              </a:solidFill>
            </a:endParaRPr>
          </a:p>
        </p:txBody>
      </p:sp>
      <p:sp>
        <p:nvSpPr>
          <p:cNvPr id="5" name="TextBox 4"/>
          <p:cNvSpPr txBox="1"/>
          <p:nvPr/>
        </p:nvSpPr>
        <p:spPr>
          <a:xfrm>
            <a:off x="1043608" y="1412776"/>
            <a:ext cx="7632848" cy="1754326"/>
          </a:xfrm>
          <a:prstGeom prst="rect">
            <a:avLst/>
          </a:prstGeom>
          <a:noFill/>
        </p:spPr>
        <p:txBody>
          <a:bodyPr wrap="square" rtlCol="0">
            <a:spAutoFit/>
          </a:bodyPr>
          <a:lstStyle/>
          <a:p>
            <a:r>
              <a:rPr lang="en-CA" u="sng" dirty="0" smtClean="0">
                <a:solidFill>
                  <a:schemeClr val="bg1"/>
                </a:solidFill>
              </a:rPr>
              <a:t>District</a:t>
            </a:r>
            <a:r>
              <a:rPr lang="en-CA" dirty="0" smtClean="0">
                <a:solidFill>
                  <a:schemeClr val="bg1"/>
                </a:solidFill>
              </a:rPr>
              <a:t>	</a:t>
            </a:r>
            <a:r>
              <a:rPr lang="en-CA" u="sng" dirty="0" smtClean="0">
                <a:solidFill>
                  <a:schemeClr val="bg1"/>
                </a:solidFill>
              </a:rPr>
              <a:t>conforming</a:t>
            </a:r>
            <a:r>
              <a:rPr lang="en-CA" dirty="0" smtClean="0">
                <a:solidFill>
                  <a:schemeClr val="bg1"/>
                </a:solidFill>
              </a:rPr>
              <a:t>	</a:t>
            </a:r>
            <a:r>
              <a:rPr lang="en-CA" u="sng" dirty="0" smtClean="0">
                <a:solidFill>
                  <a:schemeClr val="bg1"/>
                </a:solidFill>
              </a:rPr>
              <a:t>borderline</a:t>
            </a:r>
            <a:r>
              <a:rPr lang="en-CA" dirty="0" smtClean="0">
                <a:solidFill>
                  <a:schemeClr val="bg1"/>
                </a:solidFill>
              </a:rPr>
              <a:t>	</a:t>
            </a:r>
            <a:r>
              <a:rPr lang="en-CA" u="sng" dirty="0" smtClean="0">
                <a:solidFill>
                  <a:schemeClr val="bg1"/>
                </a:solidFill>
              </a:rPr>
              <a:t>non-conforming</a:t>
            </a:r>
          </a:p>
          <a:p>
            <a:endParaRPr lang="en-CA" u="sng" dirty="0" smtClean="0">
              <a:solidFill>
                <a:schemeClr val="bg1"/>
              </a:solidFill>
            </a:endParaRPr>
          </a:p>
          <a:p>
            <a:r>
              <a:rPr lang="en-CA" sz="1800" dirty="0" smtClean="0">
                <a:solidFill>
                  <a:schemeClr val="bg1"/>
                </a:solidFill>
              </a:rPr>
              <a:t>Campbell River</a:t>
            </a:r>
            <a:r>
              <a:rPr lang="en-CA" dirty="0" smtClean="0">
                <a:solidFill>
                  <a:schemeClr val="bg1"/>
                </a:solidFill>
              </a:rPr>
              <a:t>	      </a:t>
            </a:r>
            <a:r>
              <a:rPr lang="en-CA" sz="2400" dirty="0" smtClean="0">
                <a:solidFill>
                  <a:schemeClr val="bg1"/>
                </a:solidFill>
              </a:rPr>
              <a:t>36		      9		       4</a:t>
            </a:r>
          </a:p>
          <a:p>
            <a:endParaRPr lang="en-CA" dirty="0" smtClean="0">
              <a:solidFill>
                <a:schemeClr val="bg1"/>
              </a:solidFill>
            </a:endParaRPr>
          </a:p>
          <a:p>
            <a:r>
              <a:rPr lang="en-CA" sz="1800" dirty="0" smtClean="0">
                <a:solidFill>
                  <a:schemeClr val="bg1"/>
                </a:solidFill>
              </a:rPr>
              <a:t>Sunshine Coast	       </a:t>
            </a:r>
            <a:r>
              <a:rPr lang="en-CA" sz="2400" dirty="0" smtClean="0">
                <a:solidFill>
                  <a:schemeClr val="bg1"/>
                </a:solidFill>
              </a:rPr>
              <a:t>39		      4		       3</a:t>
            </a:r>
            <a:endParaRPr lang="en-CA" sz="2400" dirty="0">
              <a:solidFill>
                <a:schemeClr val="bg1"/>
              </a:solidFill>
            </a:endParaRPr>
          </a:p>
        </p:txBody>
      </p:sp>
      <p:sp>
        <p:nvSpPr>
          <p:cNvPr id="7" name="TextBox 6"/>
          <p:cNvSpPr txBox="1"/>
          <p:nvPr/>
        </p:nvSpPr>
        <p:spPr>
          <a:xfrm>
            <a:off x="1259632" y="3645024"/>
            <a:ext cx="5976664" cy="1477328"/>
          </a:xfrm>
          <a:prstGeom prst="rect">
            <a:avLst/>
          </a:prstGeom>
          <a:noFill/>
        </p:spPr>
        <p:txBody>
          <a:bodyPr wrap="square" rtlCol="0">
            <a:spAutoFit/>
          </a:bodyPr>
          <a:lstStyle/>
          <a:p>
            <a:r>
              <a:rPr lang="en-CA" sz="1800" u="sng" dirty="0" smtClean="0">
                <a:solidFill>
                  <a:schemeClr val="bg1"/>
                </a:solidFill>
              </a:rPr>
              <a:t>Totals:</a:t>
            </a:r>
          </a:p>
          <a:p>
            <a:endParaRPr lang="en-CA" sz="1800" dirty="0" smtClean="0">
              <a:solidFill>
                <a:schemeClr val="bg1"/>
              </a:solidFill>
            </a:endParaRPr>
          </a:p>
          <a:p>
            <a:r>
              <a:rPr lang="en-CA" sz="1800" dirty="0" smtClean="0">
                <a:solidFill>
                  <a:srgbClr val="FFFF66"/>
                </a:solidFill>
              </a:rPr>
              <a:t>79%   </a:t>
            </a:r>
            <a:r>
              <a:rPr lang="en-CA" sz="1800" dirty="0" smtClean="0">
                <a:solidFill>
                  <a:schemeClr val="bg1"/>
                </a:solidFill>
              </a:rPr>
              <a:t>conformance</a:t>
            </a:r>
          </a:p>
          <a:p>
            <a:r>
              <a:rPr lang="en-CA" sz="1800" dirty="0" smtClean="0">
                <a:solidFill>
                  <a:srgbClr val="FFFF66"/>
                </a:solidFill>
              </a:rPr>
              <a:t>14%    </a:t>
            </a:r>
            <a:r>
              <a:rPr lang="en-CA" sz="1800" dirty="0" smtClean="0">
                <a:solidFill>
                  <a:schemeClr val="bg1"/>
                </a:solidFill>
              </a:rPr>
              <a:t>borderline</a:t>
            </a:r>
          </a:p>
          <a:p>
            <a:r>
              <a:rPr lang="en-CA" sz="1800" dirty="0" smtClean="0">
                <a:solidFill>
                  <a:srgbClr val="FFFF66"/>
                </a:solidFill>
              </a:rPr>
              <a:t>7.5%  </a:t>
            </a:r>
            <a:r>
              <a:rPr lang="en-CA" sz="1800" dirty="0" smtClean="0">
                <a:solidFill>
                  <a:schemeClr val="bg1"/>
                </a:solidFill>
              </a:rPr>
              <a:t>non-conformance </a:t>
            </a:r>
            <a:endParaRPr lang="en-CA" sz="1800" dirty="0">
              <a:solidFill>
                <a:schemeClr val="bg1"/>
              </a:solidFill>
            </a:endParaRPr>
          </a:p>
        </p:txBody>
      </p:sp>
      <p:sp>
        <p:nvSpPr>
          <p:cNvPr id="8" name="TextBox 7"/>
          <p:cNvSpPr txBox="1"/>
          <p:nvPr/>
        </p:nvSpPr>
        <p:spPr>
          <a:xfrm>
            <a:off x="5940152" y="1340768"/>
            <a:ext cx="1008112" cy="307777"/>
          </a:xfrm>
          <a:prstGeom prst="rect">
            <a:avLst/>
          </a:prstGeom>
          <a:noFill/>
        </p:spPr>
        <p:txBody>
          <a:bodyPr wrap="square" rtlCol="0">
            <a:spAutoFit/>
          </a:bodyPr>
          <a:lstStyle/>
          <a:p>
            <a:r>
              <a:rPr lang="en-CA" sz="1400" dirty="0" smtClean="0">
                <a:solidFill>
                  <a:schemeClr val="bg1"/>
                </a:solidFill>
              </a:rPr>
              <a:t>1</a:t>
            </a:r>
            <a:endParaRPr lang="en-CA" sz="1400" dirty="0">
              <a:solidFill>
                <a:schemeClr val="bg1"/>
              </a:solidFill>
            </a:endParaRPr>
          </a:p>
        </p:txBody>
      </p:sp>
      <p:sp>
        <p:nvSpPr>
          <p:cNvPr id="9" name="TextBox 8"/>
          <p:cNvSpPr txBox="1"/>
          <p:nvPr/>
        </p:nvSpPr>
        <p:spPr>
          <a:xfrm>
            <a:off x="971600" y="5373216"/>
            <a:ext cx="4104456" cy="1015663"/>
          </a:xfrm>
          <a:prstGeom prst="rect">
            <a:avLst/>
          </a:prstGeom>
          <a:noFill/>
        </p:spPr>
        <p:txBody>
          <a:bodyPr wrap="square" rtlCol="0">
            <a:spAutoFit/>
          </a:bodyPr>
          <a:lstStyle/>
          <a:p>
            <a:r>
              <a:rPr lang="en-CA" dirty="0" smtClean="0">
                <a:solidFill>
                  <a:schemeClr val="bg1"/>
                </a:solidFill>
              </a:rPr>
              <a:t>________________________</a:t>
            </a:r>
          </a:p>
          <a:p>
            <a:endParaRPr lang="en-CA" dirty="0" smtClean="0">
              <a:solidFill>
                <a:schemeClr val="bg1"/>
              </a:solidFill>
            </a:endParaRPr>
          </a:p>
          <a:p>
            <a:endParaRPr lang="en-CA" dirty="0">
              <a:solidFill>
                <a:schemeClr val="bg1"/>
              </a:solidFill>
            </a:endParaRPr>
          </a:p>
        </p:txBody>
      </p:sp>
      <p:sp>
        <p:nvSpPr>
          <p:cNvPr id="10" name="TextBox 9"/>
          <p:cNvSpPr txBox="1"/>
          <p:nvPr/>
        </p:nvSpPr>
        <p:spPr>
          <a:xfrm>
            <a:off x="899592" y="5877272"/>
            <a:ext cx="7560840" cy="523220"/>
          </a:xfrm>
          <a:prstGeom prst="rect">
            <a:avLst/>
          </a:prstGeom>
          <a:noFill/>
        </p:spPr>
        <p:txBody>
          <a:bodyPr wrap="square" rtlCol="0">
            <a:spAutoFit/>
          </a:bodyPr>
          <a:lstStyle/>
          <a:p>
            <a:r>
              <a:rPr lang="en-CA" sz="1400" dirty="0" smtClean="0">
                <a:solidFill>
                  <a:schemeClr val="bg1"/>
                </a:solidFill>
              </a:rPr>
              <a:t>Borderline used to describe forest harvesting towards the upper alteration limit of the VQO class in terms of its legal definition, design, and/or scale of landform alteration.</a:t>
            </a:r>
            <a:endParaRPr lang="en-CA" sz="1400" dirty="0">
              <a:solidFill>
                <a:schemeClr val="bg1"/>
              </a:solidFill>
            </a:endParaRPr>
          </a:p>
        </p:txBody>
      </p:sp>
      <p:sp>
        <p:nvSpPr>
          <p:cNvPr id="11" name="TextBox 10"/>
          <p:cNvSpPr txBox="1"/>
          <p:nvPr/>
        </p:nvSpPr>
        <p:spPr>
          <a:xfrm>
            <a:off x="395536" y="5877272"/>
            <a:ext cx="864096" cy="307777"/>
          </a:xfrm>
          <a:prstGeom prst="rect">
            <a:avLst/>
          </a:prstGeom>
          <a:noFill/>
        </p:spPr>
        <p:txBody>
          <a:bodyPr wrap="square" rtlCol="0">
            <a:spAutoFit/>
          </a:bodyPr>
          <a:lstStyle/>
          <a:p>
            <a:pPr algn="ctr"/>
            <a:r>
              <a:rPr lang="en-CA" sz="1400" dirty="0" smtClean="0">
                <a:solidFill>
                  <a:schemeClr val="bg1"/>
                </a:solidFill>
              </a:rPr>
              <a:t>1.</a:t>
            </a:r>
            <a:endParaRPr lang="en-CA" sz="1400" dirty="0">
              <a:solidFill>
                <a:schemeClr val="bg1"/>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2843808" y="5805264"/>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sp>
        <p:nvSpPr>
          <p:cNvPr id="30" name="Rectangle 29"/>
          <p:cNvSpPr/>
          <p:nvPr/>
        </p:nvSpPr>
        <p:spPr>
          <a:xfrm>
            <a:off x="2987824" y="260648"/>
            <a:ext cx="2927404" cy="400110"/>
          </a:xfrm>
          <a:prstGeom prst="rect">
            <a:avLst/>
          </a:prstGeom>
        </p:spPr>
        <p:txBody>
          <a:bodyPr wrap="none">
            <a:spAutoFit/>
          </a:bodyPr>
          <a:lstStyle/>
          <a:p>
            <a:pPr algn="ctr"/>
            <a:r>
              <a:rPr lang="en-CA" dirty="0" smtClean="0">
                <a:solidFill>
                  <a:srgbClr val="FFCC66"/>
                </a:solidFill>
              </a:rPr>
              <a:t>Photographic Examples</a:t>
            </a:r>
            <a:endParaRPr lang="en-CA" dirty="0">
              <a:solidFill>
                <a:srgbClr val="FFCC66"/>
              </a:solidFill>
            </a:endParaRPr>
          </a:p>
        </p:txBody>
      </p:sp>
      <p:sp>
        <p:nvSpPr>
          <p:cNvPr id="31" name="TextBox 30"/>
          <p:cNvSpPr txBox="1"/>
          <p:nvPr/>
        </p:nvSpPr>
        <p:spPr>
          <a:xfrm>
            <a:off x="899592" y="836712"/>
            <a:ext cx="7560840" cy="400110"/>
          </a:xfrm>
          <a:prstGeom prst="rect">
            <a:avLst/>
          </a:prstGeom>
          <a:noFill/>
        </p:spPr>
        <p:txBody>
          <a:bodyPr wrap="square" rtlCol="0">
            <a:spAutoFit/>
          </a:bodyPr>
          <a:lstStyle/>
          <a:p>
            <a:pPr marL="457200" indent="-457200"/>
            <a:r>
              <a:rPr lang="en-CA" dirty="0" smtClean="0">
                <a:solidFill>
                  <a:schemeClr val="bg1"/>
                </a:solidFill>
              </a:rPr>
              <a:t>1.  </a:t>
            </a:r>
            <a:r>
              <a:rPr lang="en-CA" b="1" u="sng" dirty="0" smtClean="0">
                <a:solidFill>
                  <a:srgbClr val="FFFF99"/>
                </a:solidFill>
              </a:rPr>
              <a:t>Conforming</a:t>
            </a:r>
            <a:r>
              <a:rPr lang="en-CA" dirty="0" smtClean="0">
                <a:solidFill>
                  <a:schemeClr val="bg1"/>
                </a:solidFill>
              </a:rPr>
              <a:t>	    2. Borderline       3. Non-conforming	</a:t>
            </a:r>
          </a:p>
        </p:txBody>
      </p:sp>
      <p:pic>
        <p:nvPicPr>
          <p:cNvPr id="32" name="Picture 31" descr="Herriot Bay pan final.jpg"/>
          <p:cNvPicPr>
            <a:picLocks noChangeAspect="1"/>
          </p:cNvPicPr>
          <p:nvPr/>
        </p:nvPicPr>
        <p:blipFill>
          <a:blip r:embed="rId2" cstate="print"/>
          <a:stretch>
            <a:fillRect/>
          </a:stretch>
        </p:blipFill>
        <p:spPr>
          <a:xfrm>
            <a:off x="323528" y="1772816"/>
            <a:ext cx="8451154" cy="777393"/>
          </a:xfrm>
          <a:prstGeom prst="rect">
            <a:avLst/>
          </a:prstGeom>
        </p:spPr>
      </p:pic>
      <p:sp>
        <p:nvSpPr>
          <p:cNvPr id="33" name="TextBox 32"/>
          <p:cNvSpPr txBox="1"/>
          <p:nvPr/>
        </p:nvSpPr>
        <p:spPr>
          <a:xfrm>
            <a:off x="1259632" y="2636912"/>
            <a:ext cx="6552728" cy="276999"/>
          </a:xfrm>
          <a:prstGeom prst="rect">
            <a:avLst/>
          </a:prstGeom>
          <a:noFill/>
        </p:spPr>
        <p:txBody>
          <a:bodyPr wrap="square" rtlCol="0">
            <a:spAutoFit/>
          </a:bodyPr>
          <a:lstStyle/>
          <a:p>
            <a:pPr algn="ctr"/>
            <a:r>
              <a:rPr lang="en-CA" sz="1200" dirty="0" smtClean="0">
                <a:solidFill>
                  <a:schemeClr val="bg1"/>
                </a:solidFill>
              </a:rPr>
              <a:t>Stop 1   Herriot Bay, Quadra Is.,  natural appearing,  PR VQO.</a:t>
            </a:r>
            <a:endParaRPr lang="en-CA" sz="1200" dirty="0">
              <a:solidFill>
                <a:schemeClr val="bg1"/>
              </a:solidFill>
            </a:endParaRPr>
          </a:p>
        </p:txBody>
      </p:sp>
      <p:pic>
        <p:nvPicPr>
          <p:cNvPr id="34" name="Picture 33" descr="Hyacynthe Bay panorama.jpg"/>
          <p:cNvPicPr>
            <a:picLocks noChangeAspect="1"/>
          </p:cNvPicPr>
          <p:nvPr/>
        </p:nvPicPr>
        <p:blipFill>
          <a:blip r:embed="rId3" cstate="print"/>
          <a:stretch>
            <a:fillRect/>
          </a:stretch>
        </p:blipFill>
        <p:spPr>
          <a:xfrm>
            <a:off x="395536" y="3429000"/>
            <a:ext cx="8496944" cy="678539"/>
          </a:xfrm>
          <a:prstGeom prst="rect">
            <a:avLst/>
          </a:prstGeom>
        </p:spPr>
      </p:pic>
      <p:sp>
        <p:nvSpPr>
          <p:cNvPr id="35" name="TextBox 34"/>
          <p:cNvSpPr txBox="1"/>
          <p:nvPr/>
        </p:nvSpPr>
        <p:spPr>
          <a:xfrm>
            <a:off x="1403648" y="4077072"/>
            <a:ext cx="6552728" cy="276999"/>
          </a:xfrm>
          <a:prstGeom prst="rect">
            <a:avLst/>
          </a:prstGeom>
          <a:noFill/>
        </p:spPr>
        <p:txBody>
          <a:bodyPr wrap="square" rtlCol="0">
            <a:spAutoFit/>
          </a:bodyPr>
          <a:lstStyle/>
          <a:p>
            <a:pPr algn="ctr"/>
            <a:r>
              <a:rPr lang="en-CA" sz="1200" dirty="0" smtClean="0">
                <a:solidFill>
                  <a:schemeClr val="bg1"/>
                </a:solidFill>
              </a:rPr>
              <a:t>Stop 2   Open &amp; Hyacinth Bay, mix of foreshore private, R-PR-M VQOs.</a:t>
            </a:r>
            <a:endParaRPr lang="en-CA" sz="1200" dirty="0">
              <a:solidFill>
                <a:schemeClr val="bg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2123728" y="5805264"/>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sp>
        <p:nvSpPr>
          <p:cNvPr id="30" name="TextBox 29"/>
          <p:cNvSpPr txBox="1"/>
          <p:nvPr/>
        </p:nvSpPr>
        <p:spPr>
          <a:xfrm>
            <a:off x="755576" y="260648"/>
            <a:ext cx="2520280" cy="400110"/>
          </a:xfrm>
          <a:prstGeom prst="rect">
            <a:avLst/>
          </a:prstGeom>
          <a:noFill/>
        </p:spPr>
        <p:txBody>
          <a:bodyPr wrap="square" rtlCol="0">
            <a:spAutoFit/>
          </a:bodyPr>
          <a:lstStyle/>
          <a:p>
            <a:r>
              <a:rPr lang="en-CA" dirty="0" smtClean="0">
                <a:solidFill>
                  <a:srgbClr val="FFCC66"/>
                </a:solidFill>
              </a:rPr>
              <a:t>Conforming.....</a:t>
            </a:r>
            <a:endParaRPr lang="en-CA" dirty="0">
              <a:solidFill>
                <a:srgbClr val="FFCC66"/>
              </a:solidFill>
            </a:endParaRPr>
          </a:p>
        </p:txBody>
      </p:sp>
      <p:pic>
        <p:nvPicPr>
          <p:cNvPr id="31" name="Picture 30" descr="West entrance to Whiterock Passage.jpg"/>
          <p:cNvPicPr>
            <a:picLocks noChangeAspect="1"/>
          </p:cNvPicPr>
          <p:nvPr/>
        </p:nvPicPr>
        <p:blipFill>
          <a:blip r:embed="rId2" cstate="print"/>
          <a:stretch>
            <a:fillRect/>
          </a:stretch>
        </p:blipFill>
        <p:spPr>
          <a:xfrm>
            <a:off x="251520" y="1196752"/>
            <a:ext cx="8604448" cy="888766"/>
          </a:xfrm>
          <a:prstGeom prst="rect">
            <a:avLst/>
          </a:prstGeom>
        </p:spPr>
      </p:pic>
      <p:sp>
        <p:nvSpPr>
          <p:cNvPr id="32" name="TextBox 31"/>
          <p:cNvSpPr txBox="1"/>
          <p:nvPr/>
        </p:nvSpPr>
        <p:spPr>
          <a:xfrm>
            <a:off x="899592" y="2132856"/>
            <a:ext cx="7920880" cy="276999"/>
          </a:xfrm>
          <a:prstGeom prst="rect">
            <a:avLst/>
          </a:prstGeom>
          <a:noFill/>
        </p:spPr>
        <p:txBody>
          <a:bodyPr wrap="square" rtlCol="0">
            <a:spAutoFit/>
          </a:bodyPr>
          <a:lstStyle/>
          <a:p>
            <a:pPr algn="ctr"/>
            <a:r>
              <a:rPr lang="en-CA" sz="1200" dirty="0" smtClean="0">
                <a:solidFill>
                  <a:schemeClr val="bg1"/>
                </a:solidFill>
              </a:rPr>
              <a:t>Stop 7   Whiterock Passage western entrance. Privateland greening-up,  Crownland Retention VQOs.</a:t>
            </a:r>
            <a:endParaRPr lang="en-CA" sz="1200" dirty="0">
              <a:solidFill>
                <a:schemeClr val="bg1"/>
              </a:solidFill>
            </a:endParaRPr>
          </a:p>
        </p:txBody>
      </p:sp>
      <p:pic>
        <p:nvPicPr>
          <p:cNvPr id="34" name="Picture 33" descr="Viewing North up Okisollo Channel 2.jpg"/>
          <p:cNvPicPr>
            <a:picLocks noChangeAspect="1"/>
          </p:cNvPicPr>
          <p:nvPr/>
        </p:nvPicPr>
        <p:blipFill>
          <a:blip r:embed="rId3" cstate="print"/>
          <a:stretch>
            <a:fillRect/>
          </a:stretch>
        </p:blipFill>
        <p:spPr>
          <a:xfrm>
            <a:off x="216024" y="2983689"/>
            <a:ext cx="8604448" cy="950206"/>
          </a:xfrm>
          <a:prstGeom prst="rect">
            <a:avLst/>
          </a:prstGeom>
        </p:spPr>
      </p:pic>
      <p:sp>
        <p:nvSpPr>
          <p:cNvPr id="35" name="TextBox 34"/>
          <p:cNvSpPr txBox="1"/>
          <p:nvPr/>
        </p:nvSpPr>
        <p:spPr>
          <a:xfrm>
            <a:off x="899592" y="4077072"/>
            <a:ext cx="7416824" cy="276999"/>
          </a:xfrm>
          <a:prstGeom prst="rect">
            <a:avLst/>
          </a:prstGeom>
          <a:noFill/>
        </p:spPr>
        <p:txBody>
          <a:bodyPr wrap="square" rtlCol="0">
            <a:spAutoFit/>
          </a:bodyPr>
          <a:lstStyle/>
          <a:p>
            <a:pPr algn="ctr"/>
            <a:r>
              <a:rPr lang="en-CA" sz="1200" dirty="0" smtClean="0">
                <a:solidFill>
                  <a:schemeClr val="bg1"/>
                </a:solidFill>
              </a:rPr>
              <a:t>Stop 10   Okisollo Channel viewing north.  Natural appearing.  Good conformance to R &amp; PR VQOs.</a:t>
            </a:r>
            <a:endParaRPr lang="en-CA" sz="1200" dirty="0">
              <a:solidFill>
                <a:schemeClr val="bg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4067944" y="5805264"/>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sp>
        <p:nvSpPr>
          <p:cNvPr id="30" name="Rectangle 29"/>
          <p:cNvSpPr/>
          <p:nvPr/>
        </p:nvSpPr>
        <p:spPr>
          <a:xfrm>
            <a:off x="395536" y="188640"/>
            <a:ext cx="1858201" cy="400110"/>
          </a:xfrm>
          <a:prstGeom prst="rect">
            <a:avLst/>
          </a:prstGeom>
        </p:spPr>
        <p:txBody>
          <a:bodyPr wrap="none">
            <a:spAutoFit/>
          </a:bodyPr>
          <a:lstStyle/>
          <a:p>
            <a:r>
              <a:rPr lang="en-CA" dirty="0" smtClean="0">
                <a:solidFill>
                  <a:srgbClr val="FFCC66"/>
                </a:solidFill>
              </a:rPr>
              <a:t>Conforming.....</a:t>
            </a:r>
            <a:endParaRPr lang="en-CA" dirty="0">
              <a:solidFill>
                <a:srgbClr val="FFCC66"/>
              </a:solidFill>
            </a:endParaRPr>
          </a:p>
        </p:txBody>
      </p:sp>
      <p:pic>
        <p:nvPicPr>
          <p:cNvPr id="31" name="Picture 30" descr="Okisollo viewing Maurelle Island.jpg"/>
          <p:cNvPicPr>
            <a:picLocks noChangeAspect="1"/>
          </p:cNvPicPr>
          <p:nvPr/>
        </p:nvPicPr>
        <p:blipFill>
          <a:blip r:embed="rId2" cstate="print"/>
          <a:stretch>
            <a:fillRect/>
          </a:stretch>
        </p:blipFill>
        <p:spPr>
          <a:xfrm>
            <a:off x="179512" y="692696"/>
            <a:ext cx="8676456" cy="1377081"/>
          </a:xfrm>
          <a:prstGeom prst="rect">
            <a:avLst/>
          </a:prstGeom>
        </p:spPr>
      </p:pic>
      <p:pic>
        <p:nvPicPr>
          <p:cNvPr id="32" name="Picture 31" descr="BCTS Logdump Maurelle Island.jpg"/>
          <p:cNvPicPr>
            <a:picLocks noChangeAspect="1"/>
          </p:cNvPicPr>
          <p:nvPr/>
        </p:nvPicPr>
        <p:blipFill>
          <a:blip r:embed="rId3" cstate="print"/>
          <a:stretch>
            <a:fillRect/>
          </a:stretch>
        </p:blipFill>
        <p:spPr>
          <a:xfrm>
            <a:off x="755576" y="2708920"/>
            <a:ext cx="2952328" cy="1960875"/>
          </a:xfrm>
          <a:prstGeom prst="rect">
            <a:avLst/>
          </a:prstGeom>
        </p:spPr>
      </p:pic>
      <p:sp>
        <p:nvSpPr>
          <p:cNvPr id="33" name="TextBox 32"/>
          <p:cNvSpPr txBox="1"/>
          <p:nvPr/>
        </p:nvSpPr>
        <p:spPr>
          <a:xfrm>
            <a:off x="0" y="2132856"/>
            <a:ext cx="9036496" cy="276999"/>
          </a:xfrm>
          <a:prstGeom prst="rect">
            <a:avLst/>
          </a:prstGeom>
          <a:noFill/>
        </p:spPr>
        <p:txBody>
          <a:bodyPr wrap="square" rtlCol="0">
            <a:spAutoFit/>
          </a:bodyPr>
          <a:lstStyle/>
          <a:p>
            <a:pPr algn="ctr"/>
            <a:r>
              <a:rPr lang="en-CA" sz="1200" dirty="0" smtClean="0">
                <a:solidFill>
                  <a:schemeClr val="bg1"/>
                </a:solidFill>
              </a:rPr>
              <a:t>Stop 12. Maurelle Is. from Okisollo Ch.  BCTS barge/grid visible on shoreline,  conforming to PR VQOs from mid-channel.</a:t>
            </a:r>
            <a:endParaRPr lang="en-CA" sz="1200" dirty="0">
              <a:solidFill>
                <a:schemeClr val="bg1"/>
              </a:solidFill>
            </a:endParaRPr>
          </a:p>
        </p:txBody>
      </p:sp>
      <p:sp>
        <p:nvSpPr>
          <p:cNvPr id="34" name="TextBox 33"/>
          <p:cNvSpPr txBox="1"/>
          <p:nvPr/>
        </p:nvSpPr>
        <p:spPr>
          <a:xfrm>
            <a:off x="3851920" y="2852936"/>
            <a:ext cx="4392488" cy="646331"/>
          </a:xfrm>
          <a:prstGeom prst="rect">
            <a:avLst/>
          </a:prstGeom>
          <a:noFill/>
        </p:spPr>
        <p:txBody>
          <a:bodyPr wrap="square" rtlCol="0">
            <a:spAutoFit/>
          </a:bodyPr>
          <a:lstStyle/>
          <a:p>
            <a:r>
              <a:rPr lang="en-CA" sz="1200" dirty="0" smtClean="0">
                <a:solidFill>
                  <a:schemeClr val="bg1"/>
                </a:solidFill>
              </a:rPr>
              <a:t>Close-up view of BCTS log barge/grid.  Narrow width and trees retained to minimize visual impact.  Eliminates need for log booming and associated industrial activates.</a:t>
            </a:r>
            <a:endParaRPr lang="en-CA" sz="1200" dirty="0">
              <a:solidFill>
                <a:schemeClr val="bg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619672" y="260648"/>
            <a:ext cx="6264696" cy="400110"/>
          </a:xfrm>
          <a:prstGeom prst="rect">
            <a:avLst/>
          </a:prstGeom>
        </p:spPr>
        <p:txBody>
          <a:bodyPr wrap="square">
            <a:spAutoFit/>
          </a:bodyPr>
          <a:lstStyle/>
          <a:p>
            <a:pPr algn="ctr"/>
            <a:r>
              <a:rPr lang="en-CA" dirty="0" smtClean="0">
                <a:solidFill>
                  <a:schemeClr val="bg1"/>
                </a:solidFill>
              </a:rPr>
              <a:t>Visual impacts of privateland logging (no VQOs)</a:t>
            </a:r>
            <a:endParaRPr lang="en-CA" dirty="0">
              <a:solidFill>
                <a:schemeClr val="bg1"/>
              </a:solidFill>
            </a:endParaRPr>
          </a:p>
        </p:txBody>
      </p:sp>
      <p:pic>
        <p:nvPicPr>
          <p:cNvPr id="4" name="Picture 3" descr="Privateland logging near R Kellers.jpg"/>
          <p:cNvPicPr>
            <a:picLocks noChangeAspect="1"/>
          </p:cNvPicPr>
          <p:nvPr/>
        </p:nvPicPr>
        <p:blipFill>
          <a:blip r:embed="rId2" cstate="print"/>
          <a:stretch>
            <a:fillRect/>
          </a:stretch>
        </p:blipFill>
        <p:spPr>
          <a:xfrm>
            <a:off x="467543" y="3645024"/>
            <a:ext cx="4140865" cy="2750275"/>
          </a:xfrm>
          <a:prstGeom prst="rect">
            <a:avLst/>
          </a:prstGeom>
        </p:spPr>
      </p:pic>
      <p:pic>
        <p:nvPicPr>
          <p:cNvPr id="5" name="Picture 4" descr="Privateland Chatham Pt.jpg"/>
          <p:cNvPicPr>
            <a:picLocks noChangeAspect="1"/>
          </p:cNvPicPr>
          <p:nvPr/>
        </p:nvPicPr>
        <p:blipFill>
          <a:blip r:embed="rId3" cstate="print"/>
          <a:stretch>
            <a:fillRect/>
          </a:stretch>
        </p:blipFill>
        <p:spPr>
          <a:xfrm>
            <a:off x="539552" y="764704"/>
            <a:ext cx="8172400" cy="2153195"/>
          </a:xfrm>
          <a:prstGeom prst="rect">
            <a:avLst/>
          </a:prstGeom>
        </p:spPr>
      </p:pic>
      <p:sp>
        <p:nvSpPr>
          <p:cNvPr id="6" name="TextBox 5"/>
          <p:cNvSpPr txBox="1"/>
          <p:nvPr/>
        </p:nvSpPr>
        <p:spPr>
          <a:xfrm>
            <a:off x="1043608" y="2996952"/>
            <a:ext cx="7416824" cy="276999"/>
          </a:xfrm>
          <a:prstGeom prst="rect">
            <a:avLst/>
          </a:prstGeom>
          <a:noFill/>
        </p:spPr>
        <p:txBody>
          <a:bodyPr wrap="square" rtlCol="0">
            <a:spAutoFit/>
          </a:bodyPr>
          <a:lstStyle/>
          <a:p>
            <a:pPr algn="ctr"/>
            <a:r>
              <a:rPr lang="en-CA" sz="1200" dirty="0" smtClean="0">
                <a:solidFill>
                  <a:schemeClr val="bg1"/>
                </a:solidFill>
              </a:rPr>
              <a:t>Stop 34  Chatham Pt.  Significant visual impact to foreground is slowly beginning to soften.</a:t>
            </a:r>
            <a:endParaRPr lang="en-CA" sz="1200" dirty="0">
              <a:solidFill>
                <a:schemeClr val="bg1"/>
              </a:solidFill>
            </a:endParaRPr>
          </a:p>
        </p:txBody>
      </p:sp>
      <p:sp>
        <p:nvSpPr>
          <p:cNvPr id="7" name="TextBox 6"/>
          <p:cNvSpPr txBox="1"/>
          <p:nvPr/>
        </p:nvSpPr>
        <p:spPr>
          <a:xfrm>
            <a:off x="4716016" y="3789040"/>
            <a:ext cx="3312368" cy="830997"/>
          </a:xfrm>
          <a:prstGeom prst="rect">
            <a:avLst/>
          </a:prstGeom>
          <a:noFill/>
        </p:spPr>
        <p:txBody>
          <a:bodyPr wrap="square" rtlCol="0">
            <a:spAutoFit/>
          </a:bodyPr>
          <a:lstStyle/>
          <a:p>
            <a:r>
              <a:rPr lang="en-CA" sz="1200" dirty="0" smtClean="0">
                <a:solidFill>
                  <a:schemeClr val="bg1"/>
                </a:solidFill>
              </a:rPr>
              <a:t>Stop 6.  Hoskyn Channel privateland logging. Cutblock keep small appearing and foreshore forest was retained to minimize visual impact.</a:t>
            </a:r>
            <a:endParaRPr lang="en-CA" sz="1200" dirty="0">
              <a:solidFill>
                <a:schemeClr val="bg1"/>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4427984" y="5875531"/>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sp>
        <p:nvSpPr>
          <p:cNvPr id="31" name="Rectangle 30"/>
          <p:cNvSpPr/>
          <p:nvPr/>
        </p:nvSpPr>
        <p:spPr>
          <a:xfrm>
            <a:off x="467544" y="188640"/>
            <a:ext cx="1858201" cy="400110"/>
          </a:xfrm>
          <a:prstGeom prst="rect">
            <a:avLst/>
          </a:prstGeom>
        </p:spPr>
        <p:txBody>
          <a:bodyPr wrap="none">
            <a:spAutoFit/>
          </a:bodyPr>
          <a:lstStyle/>
          <a:p>
            <a:r>
              <a:rPr lang="en-CA" dirty="0" smtClean="0">
                <a:solidFill>
                  <a:srgbClr val="FFCC66"/>
                </a:solidFill>
              </a:rPr>
              <a:t>Conforming.....</a:t>
            </a:r>
            <a:endParaRPr lang="en-CA" dirty="0">
              <a:solidFill>
                <a:srgbClr val="FFCC66"/>
              </a:solidFill>
            </a:endParaRPr>
          </a:p>
        </p:txBody>
      </p:sp>
      <p:pic>
        <p:nvPicPr>
          <p:cNvPr id="32" name="Picture 31" descr="Owen Bay PR VQO Cutblock.jpg"/>
          <p:cNvPicPr>
            <a:picLocks noChangeAspect="1"/>
          </p:cNvPicPr>
          <p:nvPr/>
        </p:nvPicPr>
        <p:blipFill>
          <a:blip r:embed="rId2" cstate="print"/>
          <a:stretch>
            <a:fillRect/>
          </a:stretch>
        </p:blipFill>
        <p:spPr>
          <a:xfrm>
            <a:off x="683568" y="2911790"/>
            <a:ext cx="4824536" cy="1971609"/>
          </a:xfrm>
          <a:prstGeom prst="rect">
            <a:avLst/>
          </a:prstGeom>
        </p:spPr>
      </p:pic>
      <p:pic>
        <p:nvPicPr>
          <p:cNvPr id="33" name="Picture 32" descr="TFL 47 cutblock 11-33H.jpg"/>
          <p:cNvPicPr>
            <a:picLocks noChangeAspect="1"/>
          </p:cNvPicPr>
          <p:nvPr/>
        </p:nvPicPr>
        <p:blipFill>
          <a:blip r:embed="rId3" cstate="print"/>
          <a:stretch>
            <a:fillRect/>
          </a:stretch>
        </p:blipFill>
        <p:spPr>
          <a:xfrm>
            <a:off x="2987824" y="332656"/>
            <a:ext cx="5652120" cy="2055930"/>
          </a:xfrm>
          <a:prstGeom prst="rect">
            <a:avLst/>
          </a:prstGeom>
        </p:spPr>
      </p:pic>
      <p:sp>
        <p:nvSpPr>
          <p:cNvPr id="34" name="TextBox 33"/>
          <p:cNvSpPr txBox="1"/>
          <p:nvPr/>
        </p:nvSpPr>
        <p:spPr>
          <a:xfrm>
            <a:off x="2843808" y="2420888"/>
            <a:ext cx="5904656" cy="276999"/>
          </a:xfrm>
          <a:prstGeom prst="rect">
            <a:avLst/>
          </a:prstGeom>
          <a:noFill/>
        </p:spPr>
        <p:txBody>
          <a:bodyPr wrap="square" rtlCol="0">
            <a:spAutoFit/>
          </a:bodyPr>
          <a:lstStyle/>
          <a:p>
            <a:pPr algn="ctr"/>
            <a:r>
              <a:rPr lang="en-CA" sz="1200" dirty="0" smtClean="0">
                <a:solidFill>
                  <a:schemeClr val="bg1"/>
                </a:solidFill>
              </a:rPr>
              <a:t>Stop 21.  Sonora Is. north of Owen Bay. TFL 47. Cutblocks small, natural shapes</a:t>
            </a:r>
            <a:endParaRPr lang="en-CA" sz="1200" dirty="0">
              <a:solidFill>
                <a:schemeClr val="bg1"/>
              </a:solidFill>
            </a:endParaRPr>
          </a:p>
        </p:txBody>
      </p:sp>
      <p:sp>
        <p:nvSpPr>
          <p:cNvPr id="35" name="TextBox 34"/>
          <p:cNvSpPr txBox="1"/>
          <p:nvPr/>
        </p:nvSpPr>
        <p:spPr>
          <a:xfrm>
            <a:off x="5652120" y="3068960"/>
            <a:ext cx="2808312" cy="461665"/>
          </a:xfrm>
          <a:prstGeom prst="rect">
            <a:avLst/>
          </a:prstGeom>
          <a:noFill/>
        </p:spPr>
        <p:txBody>
          <a:bodyPr wrap="square" rtlCol="0">
            <a:spAutoFit/>
          </a:bodyPr>
          <a:lstStyle/>
          <a:p>
            <a:r>
              <a:rPr lang="en-CA" sz="1200" dirty="0" smtClean="0">
                <a:solidFill>
                  <a:schemeClr val="bg1"/>
                </a:solidFill>
              </a:rPr>
              <a:t>Stop 20.  Owen Bay, Sonora Island.         Small appearing and not angular.</a:t>
            </a:r>
            <a:endParaRPr lang="en-CA" sz="1200" dirty="0">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1475656" y="5805264"/>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sp>
        <p:nvSpPr>
          <p:cNvPr id="30" name="Rectangle 29"/>
          <p:cNvSpPr/>
          <p:nvPr/>
        </p:nvSpPr>
        <p:spPr>
          <a:xfrm>
            <a:off x="323528" y="260648"/>
            <a:ext cx="1858201" cy="400110"/>
          </a:xfrm>
          <a:prstGeom prst="rect">
            <a:avLst/>
          </a:prstGeom>
        </p:spPr>
        <p:txBody>
          <a:bodyPr wrap="none">
            <a:spAutoFit/>
          </a:bodyPr>
          <a:lstStyle/>
          <a:p>
            <a:r>
              <a:rPr lang="en-CA" dirty="0" smtClean="0">
                <a:solidFill>
                  <a:srgbClr val="FFCC66"/>
                </a:solidFill>
              </a:rPr>
              <a:t>Conforming.....</a:t>
            </a:r>
            <a:endParaRPr lang="en-CA" dirty="0">
              <a:solidFill>
                <a:srgbClr val="FFCC66"/>
              </a:solidFill>
            </a:endParaRPr>
          </a:p>
        </p:txBody>
      </p:sp>
      <p:pic>
        <p:nvPicPr>
          <p:cNvPr id="31" name="Picture 30" descr="Sonora Island hole in Wall panorama.jpg"/>
          <p:cNvPicPr>
            <a:picLocks noChangeAspect="1"/>
          </p:cNvPicPr>
          <p:nvPr/>
        </p:nvPicPr>
        <p:blipFill>
          <a:blip r:embed="rId2" cstate="print"/>
          <a:stretch>
            <a:fillRect/>
          </a:stretch>
        </p:blipFill>
        <p:spPr>
          <a:xfrm>
            <a:off x="251520" y="908720"/>
            <a:ext cx="8639944" cy="964519"/>
          </a:xfrm>
          <a:prstGeom prst="rect">
            <a:avLst/>
          </a:prstGeom>
        </p:spPr>
      </p:pic>
      <p:pic>
        <p:nvPicPr>
          <p:cNvPr id="32" name="Picture 31" descr="Calm Passage view of Sonora Is.jpg"/>
          <p:cNvPicPr>
            <a:picLocks noChangeAspect="1"/>
          </p:cNvPicPr>
          <p:nvPr/>
        </p:nvPicPr>
        <p:blipFill>
          <a:blip r:embed="rId3" cstate="print"/>
          <a:stretch>
            <a:fillRect/>
          </a:stretch>
        </p:blipFill>
        <p:spPr>
          <a:xfrm>
            <a:off x="395536" y="2708920"/>
            <a:ext cx="8460432" cy="1278384"/>
          </a:xfrm>
          <a:prstGeom prst="rect">
            <a:avLst/>
          </a:prstGeom>
        </p:spPr>
      </p:pic>
      <p:sp>
        <p:nvSpPr>
          <p:cNvPr id="33" name="TextBox 32"/>
          <p:cNvSpPr txBox="1"/>
          <p:nvPr/>
        </p:nvSpPr>
        <p:spPr>
          <a:xfrm>
            <a:off x="683568" y="1916832"/>
            <a:ext cx="7920880" cy="276999"/>
          </a:xfrm>
          <a:prstGeom prst="rect">
            <a:avLst/>
          </a:prstGeom>
          <a:noFill/>
        </p:spPr>
        <p:txBody>
          <a:bodyPr wrap="square" rtlCol="0">
            <a:spAutoFit/>
          </a:bodyPr>
          <a:lstStyle/>
          <a:p>
            <a:pPr algn="ctr"/>
            <a:r>
              <a:rPr lang="en-CA" sz="1200" dirty="0" smtClean="0">
                <a:solidFill>
                  <a:schemeClr val="bg1"/>
                </a:solidFill>
              </a:rPr>
              <a:t>Stop 14.  Sonora Is. viewed from midway Hole in the Wall passage.  Good conformance to Retention VQOs.</a:t>
            </a:r>
            <a:endParaRPr lang="en-CA" sz="1200" dirty="0">
              <a:solidFill>
                <a:schemeClr val="bg1"/>
              </a:solidFill>
            </a:endParaRPr>
          </a:p>
        </p:txBody>
      </p:sp>
      <p:sp>
        <p:nvSpPr>
          <p:cNvPr id="34" name="TextBox 33"/>
          <p:cNvSpPr txBox="1"/>
          <p:nvPr/>
        </p:nvSpPr>
        <p:spPr>
          <a:xfrm>
            <a:off x="971600" y="4077072"/>
            <a:ext cx="7776864" cy="276999"/>
          </a:xfrm>
          <a:prstGeom prst="rect">
            <a:avLst/>
          </a:prstGeom>
          <a:noFill/>
        </p:spPr>
        <p:txBody>
          <a:bodyPr wrap="square" rtlCol="0">
            <a:spAutoFit/>
          </a:bodyPr>
          <a:lstStyle/>
          <a:p>
            <a:pPr algn="ctr"/>
            <a:r>
              <a:rPr lang="en-CA" sz="1200" dirty="0" smtClean="0">
                <a:solidFill>
                  <a:schemeClr val="bg1"/>
                </a:solidFill>
              </a:rPr>
              <a:t>Stop 17.  Sonora Is. seen from Calm Channel.  Natural appearing, conforming to PR VQOs.</a:t>
            </a:r>
            <a:endParaRPr lang="en-CA" sz="1200" dirty="0">
              <a:solidFill>
                <a:schemeClr val="bg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4427984" y="5875531"/>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pic>
        <p:nvPicPr>
          <p:cNvPr id="31" name="Picture 30" descr="Sonora Island E of Woods Bay landform.jpg"/>
          <p:cNvPicPr>
            <a:picLocks noChangeAspect="1"/>
          </p:cNvPicPr>
          <p:nvPr/>
        </p:nvPicPr>
        <p:blipFill>
          <a:blip r:embed="rId2" cstate="print"/>
          <a:stretch>
            <a:fillRect/>
          </a:stretch>
        </p:blipFill>
        <p:spPr>
          <a:xfrm>
            <a:off x="1547664" y="188640"/>
            <a:ext cx="6120680" cy="4065228"/>
          </a:xfrm>
          <a:prstGeom prst="rect">
            <a:avLst/>
          </a:prstGeom>
        </p:spPr>
      </p:pic>
      <p:sp>
        <p:nvSpPr>
          <p:cNvPr id="32" name="TextBox 31"/>
          <p:cNvSpPr txBox="1"/>
          <p:nvPr/>
        </p:nvSpPr>
        <p:spPr>
          <a:xfrm>
            <a:off x="1763688" y="4365104"/>
            <a:ext cx="5760640" cy="430887"/>
          </a:xfrm>
          <a:prstGeom prst="rect">
            <a:avLst/>
          </a:prstGeom>
          <a:noFill/>
        </p:spPr>
        <p:txBody>
          <a:bodyPr wrap="square" rtlCol="0">
            <a:spAutoFit/>
          </a:bodyPr>
          <a:lstStyle/>
          <a:p>
            <a:pPr algn="ctr"/>
            <a:r>
              <a:rPr lang="en-CA" sz="1100" dirty="0" smtClean="0">
                <a:solidFill>
                  <a:schemeClr val="bg1"/>
                </a:solidFill>
              </a:rPr>
              <a:t>Stop 23.  Sonora Is. east of Woods Bay, excellent example of Partial Retention VQO.  Relatively small, rounded, </a:t>
            </a:r>
            <a:r>
              <a:rPr lang="en-CA" sz="1100" dirty="0" smtClean="0">
                <a:solidFill>
                  <a:schemeClr val="bg1"/>
                </a:solidFill>
              </a:rPr>
              <a:t> </a:t>
            </a:r>
            <a:r>
              <a:rPr lang="en-CA" sz="1100" dirty="0" smtClean="0">
                <a:solidFill>
                  <a:schemeClr val="bg1"/>
                </a:solidFill>
              </a:rPr>
              <a:t>no </a:t>
            </a:r>
            <a:r>
              <a:rPr lang="en-CA" sz="1100" dirty="0" smtClean="0">
                <a:solidFill>
                  <a:schemeClr val="bg1"/>
                </a:solidFill>
              </a:rPr>
              <a:t>angularity, appropriate scale.</a:t>
            </a:r>
            <a:endParaRPr lang="en-CA" sz="1100" dirty="0">
              <a:solidFill>
                <a:schemeClr val="bg1"/>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4572000" y="5805264"/>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sp>
        <p:nvSpPr>
          <p:cNvPr id="30" name="Rectangle 29"/>
          <p:cNvSpPr/>
          <p:nvPr/>
        </p:nvSpPr>
        <p:spPr>
          <a:xfrm>
            <a:off x="179512" y="0"/>
            <a:ext cx="1689886" cy="369332"/>
          </a:xfrm>
          <a:prstGeom prst="rect">
            <a:avLst/>
          </a:prstGeom>
        </p:spPr>
        <p:txBody>
          <a:bodyPr wrap="none">
            <a:spAutoFit/>
          </a:bodyPr>
          <a:lstStyle/>
          <a:p>
            <a:r>
              <a:rPr lang="en-CA" sz="1800" dirty="0" smtClean="0">
                <a:solidFill>
                  <a:srgbClr val="FFCC66"/>
                </a:solidFill>
              </a:rPr>
              <a:t>Conforming.....</a:t>
            </a:r>
            <a:endParaRPr lang="en-CA" sz="1800" dirty="0">
              <a:solidFill>
                <a:srgbClr val="FFCC66"/>
              </a:solidFill>
            </a:endParaRPr>
          </a:p>
        </p:txBody>
      </p:sp>
      <p:pic>
        <p:nvPicPr>
          <p:cNvPr id="31" name="Picture 30" descr="Sonora Island Kumealeon Bay.jpg"/>
          <p:cNvPicPr>
            <a:picLocks noChangeAspect="1"/>
          </p:cNvPicPr>
          <p:nvPr/>
        </p:nvPicPr>
        <p:blipFill>
          <a:blip r:embed="rId2" cstate="print"/>
          <a:stretch>
            <a:fillRect/>
          </a:stretch>
        </p:blipFill>
        <p:spPr>
          <a:xfrm>
            <a:off x="1691680" y="332656"/>
            <a:ext cx="6984776" cy="1981282"/>
          </a:xfrm>
          <a:prstGeom prst="rect">
            <a:avLst/>
          </a:prstGeom>
        </p:spPr>
      </p:pic>
      <p:sp>
        <p:nvSpPr>
          <p:cNvPr id="32" name="TextBox 31"/>
          <p:cNvSpPr txBox="1"/>
          <p:nvPr/>
        </p:nvSpPr>
        <p:spPr>
          <a:xfrm>
            <a:off x="1511152" y="2348880"/>
            <a:ext cx="7632848" cy="276999"/>
          </a:xfrm>
          <a:prstGeom prst="rect">
            <a:avLst/>
          </a:prstGeom>
          <a:noFill/>
        </p:spPr>
        <p:txBody>
          <a:bodyPr wrap="square" rtlCol="0">
            <a:spAutoFit/>
          </a:bodyPr>
          <a:lstStyle/>
          <a:p>
            <a:pPr algn="ctr"/>
            <a:r>
              <a:rPr lang="en-CA" sz="1200" dirty="0" smtClean="0">
                <a:solidFill>
                  <a:schemeClr val="bg1"/>
                </a:solidFill>
              </a:rPr>
              <a:t>Stop 35.  Sonora Is., Chameleon </a:t>
            </a:r>
            <a:r>
              <a:rPr lang="en-CA" sz="1200" dirty="0" err="1" smtClean="0">
                <a:solidFill>
                  <a:schemeClr val="bg1"/>
                </a:solidFill>
              </a:rPr>
              <a:t>Hbr</a:t>
            </a:r>
            <a:r>
              <a:rPr lang="en-CA" sz="1200" dirty="0" smtClean="0">
                <a:solidFill>
                  <a:schemeClr val="bg1"/>
                </a:solidFill>
              </a:rPr>
              <a:t>, TFL 47,  Good visual design &amp; beneficial in-block tree retention.</a:t>
            </a:r>
            <a:endParaRPr lang="en-CA" sz="1200" dirty="0">
              <a:solidFill>
                <a:schemeClr val="bg1"/>
              </a:solidFill>
            </a:endParaRPr>
          </a:p>
        </p:txBody>
      </p:sp>
      <p:pic>
        <p:nvPicPr>
          <p:cNvPr id="34" name="Picture 33" descr="Phillips Arm mid south 2.jpg"/>
          <p:cNvPicPr>
            <a:picLocks noChangeAspect="1"/>
          </p:cNvPicPr>
          <p:nvPr/>
        </p:nvPicPr>
        <p:blipFill>
          <a:blip r:embed="rId3" cstate="print"/>
          <a:stretch>
            <a:fillRect/>
          </a:stretch>
        </p:blipFill>
        <p:spPr>
          <a:xfrm>
            <a:off x="539552" y="2780928"/>
            <a:ext cx="8136904" cy="1576198"/>
          </a:xfrm>
          <a:prstGeom prst="rect">
            <a:avLst/>
          </a:prstGeom>
        </p:spPr>
      </p:pic>
      <p:sp>
        <p:nvSpPr>
          <p:cNvPr id="35" name="TextBox 34"/>
          <p:cNvSpPr txBox="1"/>
          <p:nvPr/>
        </p:nvSpPr>
        <p:spPr>
          <a:xfrm>
            <a:off x="899592" y="4437112"/>
            <a:ext cx="7632848" cy="276999"/>
          </a:xfrm>
          <a:prstGeom prst="rect">
            <a:avLst/>
          </a:prstGeom>
          <a:noFill/>
        </p:spPr>
        <p:txBody>
          <a:bodyPr wrap="square" rtlCol="0">
            <a:spAutoFit/>
          </a:bodyPr>
          <a:lstStyle/>
          <a:p>
            <a:pPr algn="ctr"/>
            <a:r>
              <a:rPr lang="en-CA" sz="1200" dirty="0" smtClean="0">
                <a:solidFill>
                  <a:schemeClr val="bg1"/>
                </a:solidFill>
              </a:rPr>
              <a:t>Stop 46.  Cordero Channel, TFL 45,  PR VQO, medium in relative scale, no obvious angular lines. </a:t>
            </a:r>
            <a:endParaRPr lang="en-CA" sz="1200" dirty="0">
              <a:solidFill>
                <a:schemeClr val="bg1"/>
              </a:solidFill>
            </a:endParaRPr>
          </a:p>
        </p:txBody>
      </p:sp>
      <p:sp>
        <p:nvSpPr>
          <p:cNvPr id="36" name="TextBox 35"/>
          <p:cNvSpPr txBox="1"/>
          <p:nvPr/>
        </p:nvSpPr>
        <p:spPr>
          <a:xfrm>
            <a:off x="539552" y="1268760"/>
            <a:ext cx="1008112" cy="276999"/>
          </a:xfrm>
          <a:prstGeom prst="rect">
            <a:avLst/>
          </a:prstGeom>
          <a:noFill/>
        </p:spPr>
        <p:txBody>
          <a:bodyPr wrap="square" rtlCol="0">
            <a:spAutoFit/>
          </a:bodyPr>
          <a:lstStyle/>
          <a:p>
            <a:pPr algn="r"/>
            <a:r>
              <a:rPr lang="en-CA" sz="1200" dirty="0" smtClean="0">
                <a:solidFill>
                  <a:schemeClr val="bg1"/>
                </a:solidFill>
              </a:rPr>
              <a:t>PR  VQOs.</a:t>
            </a:r>
            <a:endParaRPr lang="en-CA" sz="1200"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4427984" y="5875531"/>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pic>
        <p:nvPicPr>
          <p:cNvPr id="30" name="Picture 29" descr="FREP DCR-021 Cordero Channel Picton Pt 2.jpg"/>
          <p:cNvPicPr>
            <a:picLocks noChangeAspect="1"/>
          </p:cNvPicPr>
          <p:nvPr/>
        </p:nvPicPr>
        <p:blipFill>
          <a:blip r:embed="rId2" cstate="print"/>
          <a:stretch>
            <a:fillRect/>
          </a:stretch>
        </p:blipFill>
        <p:spPr>
          <a:xfrm>
            <a:off x="323528" y="1556792"/>
            <a:ext cx="8604448" cy="1692599"/>
          </a:xfrm>
          <a:prstGeom prst="rect">
            <a:avLst/>
          </a:prstGeom>
        </p:spPr>
      </p:pic>
      <p:sp>
        <p:nvSpPr>
          <p:cNvPr id="31" name="Rectangle 30"/>
          <p:cNvSpPr/>
          <p:nvPr/>
        </p:nvSpPr>
        <p:spPr>
          <a:xfrm>
            <a:off x="395536" y="332656"/>
            <a:ext cx="1858201" cy="400110"/>
          </a:xfrm>
          <a:prstGeom prst="rect">
            <a:avLst/>
          </a:prstGeom>
        </p:spPr>
        <p:txBody>
          <a:bodyPr wrap="none">
            <a:spAutoFit/>
          </a:bodyPr>
          <a:lstStyle/>
          <a:p>
            <a:r>
              <a:rPr lang="en-CA" dirty="0" smtClean="0">
                <a:solidFill>
                  <a:srgbClr val="FFCC66"/>
                </a:solidFill>
              </a:rPr>
              <a:t>Conforming.....</a:t>
            </a:r>
            <a:endParaRPr lang="en-CA" dirty="0">
              <a:solidFill>
                <a:srgbClr val="FFCC66"/>
              </a:solidFill>
            </a:endParaRPr>
          </a:p>
        </p:txBody>
      </p:sp>
      <p:sp>
        <p:nvSpPr>
          <p:cNvPr id="32" name="TextBox 31"/>
          <p:cNvSpPr txBox="1"/>
          <p:nvPr/>
        </p:nvSpPr>
        <p:spPr>
          <a:xfrm>
            <a:off x="1835696" y="3284984"/>
            <a:ext cx="5904656" cy="461665"/>
          </a:xfrm>
          <a:prstGeom prst="rect">
            <a:avLst/>
          </a:prstGeom>
          <a:noFill/>
        </p:spPr>
        <p:txBody>
          <a:bodyPr wrap="square" rtlCol="0">
            <a:spAutoFit/>
          </a:bodyPr>
          <a:lstStyle/>
          <a:p>
            <a:pPr algn="ctr"/>
            <a:r>
              <a:rPr lang="en-CA" sz="1200" dirty="0" smtClean="0">
                <a:solidFill>
                  <a:schemeClr val="bg1"/>
                </a:solidFill>
              </a:rPr>
              <a:t>Stop 49.  Cordero Channel.  PR VQO. Relatively small appearing block, good natural shape,  visually effective green-up helps reduce cumulative impact.</a:t>
            </a:r>
            <a:endParaRPr lang="en-CA" sz="1200" dirty="0">
              <a:solidFill>
                <a:schemeClr val="bg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1475656" y="5805264"/>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sp>
        <p:nvSpPr>
          <p:cNvPr id="30" name="Rectangle 29"/>
          <p:cNvSpPr/>
          <p:nvPr/>
        </p:nvSpPr>
        <p:spPr>
          <a:xfrm>
            <a:off x="251520" y="260648"/>
            <a:ext cx="4052713" cy="400110"/>
          </a:xfrm>
          <a:prstGeom prst="rect">
            <a:avLst/>
          </a:prstGeom>
        </p:spPr>
        <p:txBody>
          <a:bodyPr wrap="none">
            <a:spAutoFit/>
          </a:bodyPr>
          <a:lstStyle/>
          <a:p>
            <a:r>
              <a:rPr lang="en-CA" dirty="0" smtClean="0">
                <a:solidFill>
                  <a:srgbClr val="FFCC66"/>
                </a:solidFill>
              </a:rPr>
              <a:t>Conforming</a:t>
            </a:r>
            <a:r>
              <a:rPr lang="en-CA" dirty="0" smtClean="0">
                <a:solidFill>
                  <a:srgbClr val="FFCC66"/>
                </a:solidFill>
              </a:rPr>
              <a:t>..... </a:t>
            </a:r>
            <a:r>
              <a:rPr lang="en-CA" sz="1400" dirty="0" smtClean="0">
                <a:solidFill>
                  <a:srgbClr val="FFCC66"/>
                </a:solidFill>
              </a:rPr>
              <a:t>(Sunshine Coast District)</a:t>
            </a:r>
            <a:endParaRPr lang="en-CA" sz="1400" dirty="0">
              <a:solidFill>
                <a:srgbClr val="FFCC66"/>
              </a:solidFill>
            </a:endParaRPr>
          </a:p>
        </p:txBody>
      </p:sp>
      <p:pic>
        <p:nvPicPr>
          <p:cNvPr id="31" name="Picture 30" descr="Sara Point panorama.jpg"/>
          <p:cNvPicPr>
            <a:picLocks noChangeAspect="1"/>
          </p:cNvPicPr>
          <p:nvPr/>
        </p:nvPicPr>
        <p:blipFill>
          <a:blip r:embed="rId2" cstate="print"/>
          <a:stretch>
            <a:fillRect/>
          </a:stretch>
        </p:blipFill>
        <p:spPr>
          <a:xfrm>
            <a:off x="395536" y="1412776"/>
            <a:ext cx="8316416" cy="1603218"/>
          </a:xfrm>
          <a:prstGeom prst="rect">
            <a:avLst/>
          </a:prstGeom>
          <a:ln>
            <a:solidFill>
              <a:schemeClr val="accent3"/>
            </a:solidFill>
          </a:ln>
        </p:spPr>
      </p:pic>
      <p:sp>
        <p:nvSpPr>
          <p:cNvPr id="32" name="TextBox 31"/>
          <p:cNvSpPr txBox="1"/>
          <p:nvPr/>
        </p:nvSpPr>
        <p:spPr>
          <a:xfrm>
            <a:off x="827584" y="3284984"/>
            <a:ext cx="7776864" cy="276999"/>
          </a:xfrm>
          <a:prstGeom prst="rect">
            <a:avLst/>
          </a:prstGeom>
          <a:noFill/>
        </p:spPr>
        <p:txBody>
          <a:bodyPr wrap="square" rtlCol="0">
            <a:spAutoFit/>
          </a:bodyPr>
          <a:lstStyle/>
          <a:p>
            <a:r>
              <a:rPr lang="en-CA" sz="1200" dirty="0" smtClean="0">
                <a:solidFill>
                  <a:schemeClr val="bg1"/>
                </a:solidFill>
              </a:rPr>
              <a:t>Stop 67.  Near Sarah Pt. Malaspina Channel, scenically attractive and natural appearing landscapes.</a:t>
            </a:r>
            <a:endParaRPr lang="en-CA" sz="1200" dirty="0">
              <a:solidFill>
                <a:schemeClr val="bg1"/>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3851920" y="5733256"/>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pic>
        <p:nvPicPr>
          <p:cNvPr id="31" name="Picture 30" descr="Atwood Bay BCTS Block.jpg"/>
          <p:cNvPicPr>
            <a:picLocks noChangeAspect="1"/>
          </p:cNvPicPr>
          <p:nvPr/>
        </p:nvPicPr>
        <p:blipFill>
          <a:blip r:embed="rId2" cstate="print"/>
          <a:stretch>
            <a:fillRect/>
          </a:stretch>
        </p:blipFill>
        <p:spPr>
          <a:xfrm>
            <a:off x="827584" y="404665"/>
            <a:ext cx="4536504" cy="2200238"/>
          </a:xfrm>
          <a:prstGeom prst="rect">
            <a:avLst/>
          </a:prstGeom>
        </p:spPr>
      </p:pic>
      <p:pic>
        <p:nvPicPr>
          <p:cNvPr id="32" name="Picture 31" descr="Toba Inlet heli panorama.jpg"/>
          <p:cNvPicPr>
            <a:picLocks noChangeAspect="1"/>
          </p:cNvPicPr>
          <p:nvPr/>
        </p:nvPicPr>
        <p:blipFill>
          <a:blip r:embed="rId3" cstate="print"/>
          <a:stretch>
            <a:fillRect/>
          </a:stretch>
        </p:blipFill>
        <p:spPr>
          <a:xfrm>
            <a:off x="827584" y="2924944"/>
            <a:ext cx="7715272" cy="1499668"/>
          </a:xfrm>
          <a:prstGeom prst="rect">
            <a:avLst/>
          </a:prstGeom>
        </p:spPr>
      </p:pic>
      <p:sp>
        <p:nvSpPr>
          <p:cNvPr id="33" name="TextBox 32"/>
          <p:cNvSpPr txBox="1"/>
          <p:nvPr/>
        </p:nvSpPr>
        <p:spPr>
          <a:xfrm>
            <a:off x="5436096" y="404664"/>
            <a:ext cx="3528392" cy="830997"/>
          </a:xfrm>
          <a:prstGeom prst="rect">
            <a:avLst/>
          </a:prstGeom>
          <a:noFill/>
        </p:spPr>
        <p:txBody>
          <a:bodyPr wrap="square" rtlCol="0">
            <a:spAutoFit/>
          </a:bodyPr>
          <a:lstStyle/>
          <a:p>
            <a:r>
              <a:rPr lang="en-CA" sz="1200" dirty="0" smtClean="0">
                <a:solidFill>
                  <a:schemeClr val="bg1"/>
                </a:solidFill>
              </a:rPr>
              <a:t>Stop 70. Atwood Bay, BCTS cutblock, PR VQO.  Visually well designed showing natural shapes and in-block tree retention.  Excellent example of meeting PR VQO.</a:t>
            </a:r>
            <a:endParaRPr lang="en-CA" sz="1200" dirty="0">
              <a:solidFill>
                <a:schemeClr val="bg1"/>
              </a:solidFill>
            </a:endParaRPr>
          </a:p>
        </p:txBody>
      </p:sp>
      <p:sp>
        <p:nvSpPr>
          <p:cNvPr id="34" name="TextBox 33"/>
          <p:cNvSpPr txBox="1"/>
          <p:nvPr/>
        </p:nvSpPr>
        <p:spPr>
          <a:xfrm>
            <a:off x="683568" y="4509120"/>
            <a:ext cx="7992888" cy="276999"/>
          </a:xfrm>
          <a:prstGeom prst="rect">
            <a:avLst/>
          </a:prstGeom>
          <a:noFill/>
        </p:spPr>
        <p:txBody>
          <a:bodyPr wrap="square" rtlCol="0">
            <a:spAutoFit/>
          </a:bodyPr>
          <a:lstStyle/>
          <a:p>
            <a:pPr algn="ctr"/>
            <a:r>
              <a:rPr lang="en-CA" sz="1200" dirty="0" smtClean="0">
                <a:solidFill>
                  <a:schemeClr val="bg1"/>
                </a:solidFill>
              </a:rPr>
              <a:t>Stop 73.  Extremely scenic landform, Toba Inlet.  Small dispersed heli blocks. Good conformance to PR VQO.</a:t>
            </a:r>
            <a:endParaRPr lang="en-CA" sz="1200" dirty="0">
              <a:solidFill>
                <a:schemeClr val="bg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4644008" y="5733256"/>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pic>
        <p:nvPicPr>
          <p:cNvPr id="31" name="Picture 30" descr="Toba VSU 512 panorama.jpg"/>
          <p:cNvPicPr>
            <a:picLocks noChangeAspect="1"/>
          </p:cNvPicPr>
          <p:nvPr/>
        </p:nvPicPr>
        <p:blipFill>
          <a:blip r:embed="rId2" cstate="print"/>
          <a:stretch>
            <a:fillRect/>
          </a:stretch>
        </p:blipFill>
        <p:spPr>
          <a:xfrm>
            <a:off x="1907704" y="188640"/>
            <a:ext cx="5040560" cy="2161427"/>
          </a:xfrm>
          <a:prstGeom prst="rect">
            <a:avLst/>
          </a:prstGeom>
        </p:spPr>
      </p:pic>
      <p:pic>
        <p:nvPicPr>
          <p:cNvPr id="32" name="Picture 31" descr="Toba Inlet small heli focal.jpg"/>
          <p:cNvPicPr>
            <a:picLocks noChangeAspect="1"/>
          </p:cNvPicPr>
          <p:nvPr/>
        </p:nvPicPr>
        <p:blipFill>
          <a:blip r:embed="rId3" cstate="print"/>
          <a:stretch>
            <a:fillRect/>
          </a:stretch>
        </p:blipFill>
        <p:spPr>
          <a:xfrm>
            <a:off x="1907704" y="2708920"/>
            <a:ext cx="3360577" cy="2088232"/>
          </a:xfrm>
          <a:prstGeom prst="rect">
            <a:avLst/>
          </a:prstGeom>
        </p:spPr>
      </p:pic>
      <p:sp>
        <p:nvSpPr>
          <p:cNvPr id="33" name="TextBox 32"/>
          <p:cNvSpPr txBox="1"/>
          <p:nvPr/>
        </p:nvSpPr>
        <p:spPr>
          <a:xfrm>
            <a:off x="1403648" y="2348880"/>
            <a:ext cx="6408712" cy="276999"/>
          </a:xfrm>
          <a:prstGeom prst="rect">
            <a:avLst/>
          </a:prstGeom>
          <a:noFill/>
        </p:spPr>
        <p:txBody>
          <a:bodyPr wrap="square" rtlCol="0">
            <a:spAutoFit/>
          </a:bodyPr>
          <a:lstStyle/>
          <a:p>
            <a:pPr algn="ctr"/>
            <a:r>
              <a:rPr lang="en-CA" sz="1200" dirty="0" smtClean="0">
                <a:solidFill>
                  <a:schemeClr val="bg1"/>
                </a:solidFill>
              </a:rPr>
              <a:t>Stop 79. Toba In. heli-logging.  Good cut/leave pattern meeting the PR VQO.</a:t>
            </a:r>
            <a:endParaRPr lang="en-CA" sz="1200" dirty="0">
              <a:solidFill>
                <a:schemeClr val="bg1"/>
              </a:solidFill>
            </a:endParaRPr>
          </a:p>
        </p:txBody>
      </p:sp>
      <p:sp>
        <p:nvSpPr>
          <p:cNvPr id="34" name="TextBox 33"/>
          <p:cNvSpPr txBox="1"/>
          <p:nvPr/>
        </p:nvSpPr>
        <p:spPr>
          <a:xfrm>
            <a:off x="5436096" y="2886035"/>
            <a:ext cx="2952328" cy="830997"/>
          </a:xfrm>
          <a:prstGeom prst="rect">
            <a:avLst/>
          </a:prstGeom>
          <a:noFill/>
        </p:spPr>
        <p:txBody>
          <a:bodyPr wrap="square" rtlCol="0">
            <a:spAutoFit/>
          </a:bodyPr>
          <a:lstStyle/>
          <a:p>
            <a:r>
              <a:rPr lang="en-CA" sz="1200" dirty="0" smtClean="0">
                <a:solidFill>
                  <a:schemeClr val="bg1"/>
                </a:solidFill>
              </a:rPr>
              <a:t>Stop 75.  Toba Inlet heli logging. Good visual design.  Foreshore reserve has visual benefit.  Could be more substantial to ensure windfirm.</a:t>
            </a:r>
            <a:endParaRPr lang="en-CA" sz="1200" dirty="0">
              <a:solidFill>
                <a:schemeClr val="bg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4211960" y="5805264"/>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pic>
        <p:nvPicPr>
          <p:cNvPr id="30" name="Picture 29" descr="East Redonda in-block radial.jpg"/>
          <p:cNvPicPr>
            <a:picLocks noChangeAspect="1"/>
          </p:cNvPicPr>
          <p:nvPr/>
        </p:nvPicPr>
        <p:blipFill>
          <a:blip r:embed="rId2" cstate="print"/>
          <a:stretch>
            <a:fillRect/>
          </a:stretch>
        </p:blipFill>
        <p:spPr>
          <a:xfrm>
            <a:off x="467544" y="2472372"/>
            <a:ext cx="3851920" cy="2252772"/>
          </a:xfrm>
          <a:prstGeom prst="rect">
            <a:avLst/>
          </a:prstGeom>
        </p:spPr>
      </p:pic>
      <p:pic>
        <p:nvPicPr>
          <p:cNvPr id="31" name="Picture 30" descr="FREP DSC 2013-11 panorama.jpg"/>
          <p:cNvPicPr>
            <a:picLocks noChangeAspect="1"/>
          </p:cNvPicPr>
          <p:nvPr/>
        </p:nvPicPr>
        <p:blipFill>
          <a:blip r:embed="rId3" cstate="print"/>
          <a:stretch>
            <a:fillRect/>
          </a:stretch>
        </p:blipFill>
        <p:spPr>
          <a:xfrm>
            <a:off x="395536" y="332656"/>
            <a:ext cx="8352928" cy="1543206"/>
          </a:xfrm>
          <a:prstGeom prst="rect">
            <a:avLst/>
          </a:prstGeom>
        </p:spPr>
      </p:pic>
      <p:sp>
        <p:nvSpPr>
          <p:cNvPr id="32" name="TextBox 31"/>
          <p:cNvSpPr txBox="1"/>
          <p:nvPr/>
        </p:nvSpPr>
        <p:spPr>
          <a:xfrm>
            <a:off x="467544" y="1916832"/>
            <a:ext cx="8208912" cy="276999"/>
          </a:xfrm>
          <a:prstGeom prst="rect">
            <a:avLst/>
          </a:prstGeom>
          <a:noFill/>
        </p:spPr>
        <p:txBody>
          <a:bodyPr wrap="square" rtlCol="0">
            <a:spAutoFit/>
          </a:bodyPr>
          <a:lstStyle/>
          <a:p>
            <a:pPr algn="ctr"/>
            <a:r>
              <a:rPr lang="en-CA" sz="1200" dirty="0" smtClean="0">
                <a:solidFill>
                  <a:schemeClr val="bg1"/>
                </a:solidFill>
              </a:rPr>
              <a:t>Stop 102  Homfray Channel.  Harvesting concentrated on lower slopes, conforming to PR VQO.</a:t>
            </a:r>
            <a:endParaRPr lang="en-CA" sz="1200" dirty="0">
              <a:solidFill>
                <a:schemeClr val="bg1"/>
              </a:solidFill>
            </a:endParaRPr>
          </a:p>
        </p:txBody>
      </p:sp>
      <p:sp>
        <p:nvSpPr>
          <p:cNvPr id="33" name="TextBox 32"/>
          <p:cNvSpPr txBox="1"/>
          <p:nvPr/>
        </p:nvSpPr>
        <p:spPr>
          <a:xfrm>
            <a:off x="4355976" y="2708920"/>
            <a:ext cx="4104456" cy="461665"/>
          </a:xfrm>
          <a:prstGeom prst="rect">
            <a:avLst/>
          </a:prstGeom>
          <a:noFill/>
        </p:spPr>
        <p:txBody>
          <a:bodyPr wrap="square" rtlCol="0">
            <a:spAutoFit/>
          </a:bodyPr>
          <a:lstStyle/>
          <a:p>
            <a:r>
              <a:rPr lang="en-CA" sz="1200" dirty="0" smtClean="0">
                <a:solidFill>
                  <a:schemeClr val="bg1"/>
                </a:solidFill>
              </a:rPr>
              <a:t>Stop 98  East Redonda Is.  Radial in-block tree retention assists with meeting Partial Retention VQO.</a:t>
            </a:r>
            <a:endParaRPr lang="en-CA" sz="1200" dirty="0">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2843808" y="5805264"/>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pic>
        <p:nvPicPr>
          <p:cNvPr id="30" name="Picture 29" descr="Evans Bay panorama.jpg"/>
          <p:cNvPicPr>
            <a:picLocks noChangeAspect="1"/>
          </p:cNvPicPr>
          <p:nvPr/>
        </p:nvPicPr>
        <p:blipFill>
          <a:blip r:embed="rId2" cstate="print"/>
          <a:stretch>
            <a:fillRect/>
          </a:stretch>
        </p:blipFill>
        <p:spPr>
          <a:xfrm>
            <a:off x="611559" y="1196752"/>
            <a:ext cx="8065849" cy="1656184"/>
          </a:xfrm>
          <a:prstGeom prst="rect">
            <a:avLst/>
          </a:prstGeom>
        </p:spPr>
      </p:pic>
      <p:sp>
        <p:nvSpPr>
          <p:cNvPr id="31" name="Rectangle 30"/>
          <p:cNvSpPr/>
          <p:nvPr/>
        </p:nvSpPr>
        <p:spPr>
          <a:xfrm>
            <a:off x="611560" y="188640"/>
            <a:ext cx="1858201" cy="400110"/>
          </a:xfrm>
          <a:prstGeom prst="rect">
            <a:avLst/>
          </a:prstGeom>
        </p:spPr>
        <p:txBody>
          <a:bodyPr wrap="none">
            <a:spAutoFit/>
          </a:bodyPr>
          <a:lstStyle/>
          <a:p>
            <a:r>
              <a:rPr lang="en-CA" dirty="0" smtClean="0">
                <a:solidFill>
                  <a:srgbClr val="FFCC66"/>
                </a:solidFill>
              </a:rPr>
              <a:t>Conforming.....</a:t>
            </a:r>
            <a:endParaRPr lang="en-CA" dirty="0">
              <a:solidFill>
                <a:srgbClr val="FFCC66"/>
              </a:solidFill>
            </a:endParaRPr>
          </a:p>
        </p:txBody>
      </p:sp>
      <p:sp>
        <p:nvSpPr>
          <p:cNvPr id="32" name="TextBox 31"/>
          <p:cNvSpPr txBox="1"/>
          <p:nvPr/>
        </p:nvSpPr>
        <p:spPr>
          <a:xfrm>
            <a:off x="1043608" y="3140968"/>
            <a:ext cx="7272808" cy="461665"/>
          </a:xfrm>
          <a:prstGeom prst="rect">
            <a:avLst/>
          </a:prstGeom>
          <a:noFill/>
        </p:spPr>
        <p:txBody>
          <a:bodyPr wrap="square" rtlCol="0">
            <a:spAutoFit/>
          </a:bodyPr>
          <a:lstStyle/>
          <a:p>
            <a:r>
              <a:rPr lang="en-CA" sz="1200" dirty="0" smtClean="0">
                <a:solidFill>
                  <a:schemeClr val="bg1"/>
                </a:solidFill>
              </a:rPr>
              <a:t>Stop 124.  Evans Bay, Read Island. Small naturally shaped cutblock &amp; in-block tree retention ensures it is difficult to see.  Conforming to the Retention VQO.</a:t>
            </a:r>
            <a:endParaRPr lang="en-CA" sz="1200" dirty="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5076056" y="5805264"/>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sp>
        <p:nvSpPr>
          <p:cNvPr id="30" name="Rectangle 29"/>
          <p:cNvSpPr/>
          <p:nvPr/>
        </p:nvSpPr>
        <p:spPr>
          <a:xfrm>
            <a:off x="1043608" y="332656"/>
            <a:ext cx="7200800" cy="707886"/>
          </a:xfrm>
          <a:prstGeom prst="rect">
            <a:avLst/>
          </a:prstGeom>
        </p:spPr>
        <p:txBody>
          <a:bodyPr wrap="square">
            <a:spAutoFit/>
          </a:bodyPr>
          <a:lstStyle/>
          <a:p>
            <a:pPr marL="457200" indent="-457200"/>
            <a:r>
              <a:rPr lang="en-CA" dirty="0" smtClean="0">
                <a:solidFill>
                  <a:schemeClr val="bg1"/>
                </a:solidFill>
              </a:rPr>
              <a:t>1.  Conforming	    </a:t>
            </a:r>
            <a:r>
              <a:rPr lang="en-CA" b="1" dirty="0" smtClean="0">
                <a:solidFill>
                  <a:srgbClr val="FFCC66"/>
                </a:solidFill>
              </a:rPr>
              <a:t>2. </a:t>
            </a:r>
            <a:r>
              <a:rPr lang="en-CA" b="1" u="sng" dirty="0" smtClean="0">
                <a:solidFill>
                  <a:srgbClr val="FFCC66"/>
                </a:solidFill>
              </a:rPr>
              <a:t>Borderline</a:t>
            </a:r>
            <a:r>
              <a:rPr lang="en-CA" b="1" dirty="0" smtClean="0">
                <a:solidFill>
                  <a:srgbClr val="FFCC66"/>
                </a:solidFill>
              </a:rPr>
              <a:t>       </a:t>
            </a:r>
            <a:r>
              <a:rPr lang="en-CA" dirty="0" smtClean="0">
                <a:solidFill>
                  <a:schemeClr val="bg1"/>
                </a:solidFill>
              </a:rPr>
              <a:t>3. Non-conforming	</a:t>
            </a:r>
          </a:p>
        </p:txBody>
      </p:sp>
      <p:pic>
        <p:nvPicPr>
          <p:cNvPr id="31" name="Picture 30" descr="FREP DCR-020 focal critique.jpg"/>
          <p:cNvPicPr>
            <a:picLocks noChangeAspect="1"/>
          </p:cNvPicPr>
          <p:nvPr/>
        </p:nvPicPr>
        <p:blipFill>
          <a:blip r:embed="rId2" cstate="print"/>
          <a:stretch>
            <a:fillRect/>
          </a:stretch>
        </p:blipFill>
        <p:spPr>
          <a:xfrm>
            <a:off x="1835696" y="908720"/>
            <a:ext cx="5250817" cy="3487483"/>
          </a:xfrm>
          <a:prstGeom prst="rect">
            <a:avLst/>
          </a:prstGeom>
        </p:spPr>
      </p:pic>
      <p:sp>
        <p:nvSpPr>
          <p:cNvPr id="32" name="TextBox 31"/>
          <p:cNvSpPr txBox="1"/>
          <p:nvPr/>
        </p:nvSpPr>
        <p:spPr>
          <a:xfrm>
            <a:off x="1763688" y="4509120"/>
            <a:ext cx="5616624" cy="461665"/>
          </a:xfrm>
          <a:prstGeom prst="rect">
            <a:avLst/>
          </a:prstGeom>
          <a:noFill/>
        </p:spPr>
        <p:txBody>
          <a:bodyPr wrap="square" rtlCol="0">
            <a:spAutoFit/>
          </a:bodyPr>
          <a:lstStyle/>
          <a:p>
            <a:r>
              <a:rPr lang="en-CA" sz="1200" dirty="0" smtClean="0">
                <a:solidFill>
                  <a:schemeClr val="bg1"/>
                </a:solidFill>
              </a:rPr>
              <a:t>Stop 29  Sonora Is. from Okisollo Ch., some degree of angularity.  Greater in-block retention and increase in foreshore reserve would have benefited.</a:t>
            </a:r>
            <a:endParaRPr lang="en-CA" sz="1200" dirty="0">
              <a:solidFill>
                <a:schemeClr val="bg1"/>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5004049" y="5805264"/>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pic>
        <p:nvPicPr>
          <p:cNvPr id="33" name="Picture 32" descr="Cadero TFL 45 Phillips Arm critique.jpg"/>
          <p:cNvPicPr>
            <a:picLocks noChangeAspect="1"/>
          </p:cNvPicPr>
          <p:nvPr/>
        </p:nvPicPr>
        <p:blipFill>
          <a:blip r:embed="rId2" cstate="print"/>
          <a:stretch>
            <a:fillRect/>
          </a:stretch>
        </p:blipFill>
        <p:spPr>
          <a:xfrm>
            <a:off x="467545" y="2329634"/>
            <a:ext cx="3672408" cy="2395510"/>
          </a:xfrm>
          <a:prstGeom prst="rect">
            <a:avLst/>
          </a:prstGeom>
        </p:spPr>
      </p:pic>
      <p:sp>
        <p:nvSpPr>
          <p:cNvPr id="34" name="TextBox 33"/>
          <p:cNvSpPr txBox="1"/>
          <p:nvPr/>
        </p:nvSpPr>
        <p:spPr>
          <a:xfrm>
            <a:off x="899592" y="1844824"/>
            <a:ext cx="7632848" cy="276999"/>
          </a:xfrm>
          <a:prstGeom prst="rect">
            <a:avLst/>
          </a:prstGeom>
          <a:noFill/>
        </p:spPr>
        <p:txBody>
          <a:bodyPr wrap="square" rtlCol="0">
            <a:spAutoFit/>
          </a:bodyPr>
          <a:lstStyle/>
          <a:p>
            <a:r>
              <a:rPr lang="en-CA" sz="1200" dirty="0" smtClean="0">
                <a:solidFill>
                  <a:schemeClr val="bg1"/>
                </a:solidFill>
              </a:rPr>
              <a:t>Sonora Is. , Green Sea Bay, BCTS,  some degree of angularity &amp; cumulative visual impact.</a:t>
            </a:r>
            <a:endParaRPr lang="en-CA" sz="1200" dirty="0">
              <a:solidFill>
                <a:schemeClr val="bg1"/>
              </a:solidFill>
            </a:endParaRPr>
          </a:p>
        </p:txBody>
      </p:sp>
      <p:pic>
        <p:nvPicPr>
          <p:cNvPr id="35" name="Picture 34" descr="Sonora Island Green Sea Bay critique.jpg"/>
          <p:cNvPicPr>
            <a:picLocks noChangeAspect="1"/>
          </p:cNvPicPr>
          <p:nvPr/>
        </p:nvPicPr>
        <p:blipFill>
          <a:blip r:embed="rId3" cstate="print"/>
          <a:stretch>
            <a:fillRect/>
          </a:stretch>
        </p:blipFill>
        <p:spPr>
          <a:xfrm>
            <a:off x="493505" y="188640"/>
            <a:ext cx="6994311" cy="1584176"/>
          </a:xfrm>
          <a:prstGeom prst="rect">
            <a:avLst/>
          </a:prstGeom>
        </p:spPr>
      </p:pic>
      <p:sp>
        <p:nvSpPr>
          <p:cNvPr id="36" name="TextBox 35"/>
          <p:cNvSpPr txBox="1"/>
          <p:nvPr/>
        </p:nvSpPr>
        <p:spPr>
          <a:xfrm>
            <a:off x="4427984" y="2492896"/>
            <a:ext cx="3672408" cy="646331"/>
          </a:xfrm>
          <a:prstGeom prst="rect">
            <a:avLst/>
          </a:prstGeom>
          <a:noFill/>
        </p:spPr>
        <p:txBody>
          <a:bodyPr wrap="square" rtlCol="0">
            <a:spAutoFit/>
          </a:bodyPr>
          <a:lstStyle/>
          <a:p>
            <a:r>
              <a:rPr lang="en-CA" sz="1200" dirty="0" smtClean="0">
                <a:solidFill>
                  <a:schemeClr val="bg1"/>
                </a:solidFill>
              </a:rPr>
              <a:t>Phillips Arm, TFL 45, seen from Cordero Channel. Recent cutblock while relatively small in scale has some obvious angular characteristics.</a:t>
            </a:r>
            <a:endParaRPr lang="en-CA" sz="1200" dirty="0">
              <a:solidFill>
                <a:schemeClr val="bg1"/>
              </a:solidFill>
            </a:endParaRPr>
          </a:p>
        </p:txBody>
      </p:sp>
      <p:sp>
        <p:nvSpPr>
          <p:cNvPr id="37" name="TextBox 36"/>
          <p:cNvSpPr txBox="1"/>
          <p:nvPr/>
        </p:nvSpPr>
        <p:spPr>
          <a:xfrm>
            <a:off x="7596336" y="476672"/>
            <a:ext cx="1224136" cy="276999"/>
          </a:xfrm>
          <a:prstGeom prst="rect">
            <a:avLst/>
          </a:prstGeom>
          <a:noFill/>
        </p:spPr>
        <p:txBody>
          <a:bodyPr wrap="square" rtlCol="0">
            <a:spAutoFit/>
          </a:bodyPr>
          <a:lstStyle/>
          <a:p>
            <a:r>
              <a:rPr lang="en-CA" sz="1200" dirty="0" smtClean="0">
                <a:solidFill>
                  <a:schemeClr val="bg1"/>
                </a:solidFill>
              </a:rPr>
              <a:t>PR VQO</a:t>
            </a:r>
            <a:endParaRPr lang="en-CA" sz="1200" dirty="0">
              <a:solidFill>
                <a:schemeClr val="bg1"/>
              </a:solidFill>
            </a:endParaRPr>
          </a:p>
        </p:txBody>
      </p:sp>
      <p:sp>
        <p:nvSpPr>
          <p:cNvPr id="38" name="TextBox 37"/>
          <p:cNvSpPr txBox="1"/>
          <p:nvPr/>
        </p:nvSpPr>
        <p:spPr>
          <a:xfrm>
            <a:off x="4499992" y="3429000"/>
            <a:ext cx="2304256" cy="276999"/>
          </a:xfrm>
          <a:prstGeom prst="rect">
            <a:avLst/>
          </a:prstGeom>
          <a:noFill/>
        </p:spPr>
        <p:txBody>
          <a:bodyPr wrap="square" rtlCol="0">
            <a:spAutoFit/>
          </a:bodyPr>
          <a:lstStyle/>
          <a:p>
            <a:r>
              <a:rPr lang="en-CA" sz="1200" dirty="0" smtClean="0">
                <a:solidFill>
                  <a:schemeClr val="bg1"/>
                </a:solidFill>
              </a:rPr>
              <a:t>PR VQOs.</a:t>
            </a:r>
            <a:endParaRPr lang="en-CA" sz="1200" dirty="0">
              <a:solidFill>
                <a:schemeClr val="bg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5299467"/>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827584" y="5352311"/>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123728" y="5371475"/>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635896" y="537147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220072" y="5371475"/>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660232" y="5371475"/>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100392" y="5371475"/>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6732240" y="5877272"/>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115616" y="5299467"/>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83768" y="5299467"/>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4067944" y="5301208"/>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652120" y="5301208"/>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92280" y="5299467"/>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115616" y="5443483"/>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907704" y="5443484"/>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555776" y="5443483"/>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75856" y="5443483"/>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139952" y="5443483"/>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932040" y="5443483"/>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724128" y="5443483"/>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444208" y="5443483"/>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164288" y="5443483"/>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84368" y="5443483"/>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403648" y="5146159"/>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771800" y="5155451"/>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427985" y="5155451"/>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84168" y="5155451"/>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80312" y="5155451"/>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pic>
        <p:nvPicPr>
          <p:cNvPr id="30" name="Picture 29" descr="Cadero North of Lodge.jpg"/>
          <p:cNvPicPr>
            <a:picLocks noChangeAspect="1"/>
          </p:cNvPicPr>
          <p:nvPr/>
        </p:nvPicPr>
        <p:blipFill>
          <a:blip r:embed="rId2" cstate="print"/>
          <a:stretch>
            <a:fillRect/>
          </a:stretch>
        </p:blipFill>
        <p:spPr>
          <a:xfrm>
            <a:off x="1547664" y="188640"/>
            <a:ext cx="7092280" cy="2129594"/>
          </a:xfrm>
          <a:prstGeom prst="rect">
            <a:avLst/>
          </a:prstGeom>
        </p:spPr>
      </p:pic>
      <p:pic>
        <p:nvPicPr>
          <p:cNvPr id="31" name="Picture 30" descr="Loughborough Inlet entrance TFL 47 (2).jpg"/>
          <p:cNvPicPr>
            <a:picLocks noChangeAspect="1"/>
          </p:cNvPicPr>
          <p:nvPr/>
        </p:nvPicPr>
        <p:blipFill>
          <a:blip r:embed="rId3" cstate="print"/>
          <a:stretch>
            <a:fillRect/>
          </a:stretch>
        </p:blipFill>
        <p:spPr>
          <a:xfrm>
            <a:off x="971600" y="2708920"/>
            <a:ext cx="7632848" cy="1874858"/>
          </a:xfrm>
          <a:prstGeom prst="rect">
            <a:avLst/>
          </a:prstGeom>
        </p:spPr>
      </p:pic>
      <p:sp>
        <p:nvSpPr>
          <p:cNvPr id="32" name="TextBox 31"/>
          <p:cNvSpPr txBox="1"/>
          <p:nvPr/>
        </p:nvSpPr>
        <p:spPr>
          <a:xfrm>
            <a:off x="971600" y="2276872"/>
            <a:ext cx="8316416" cy="276999"/>
          </a:xfrm>
          <a:prstGeom prst="rect">
            <a:avLst/>
          </a:prstGeom>
          <a:noFill/>
        </p:spPr>
        <p:txBody>
          <a:bodyPr wrap="square" rtlCol="0">
            <a:spAutoFit/>
          </a:bodyPr>
          <a:lstStyle/>
          <a:p>
            <a:pPr algn="ctr"/>
            <a:r>
              <a:rPr lang="en-CA" sz="1200" dirty="0" smtClean="0">
                <a:solidFill>
                  <a:schemeClr val="bg1"/>
                </a:solidFill>
              </a:rPr>
              <a:t>Cordero Ch. W. of Cordero Lodge. TFL 47. Moderate to large in scale but no angular characteristics.</a:t>
            </a:r>
            <a:endParaRPr lang="en-CA" sz="1200" dirty="0">
              <a:solidFill>
                <a:schemeClr val="bg1"/>
              </a:solidFill>
            </a:endParaRPr>
          </a:p>
        </p:txBody>
      </p:sp>
      <p:sp>
        <p:nvSpPr>
          <p:cNvPr id="33" name="TextBox 32"/>
          <p:cNvSpPr txBox="1"/>
          <p:nvPr/>
        </p:nvSpPr>
        <p:spPr>
          <a:xfrm>
            <a:off x="1475656" y="4592161"/>
            <a:ext cx="7056784" cy="276999"/>
          </a:xfrm>
          <a:prstGeom prst="rect">
            <a:avLst/>
          </a:prstGeom>
          <a:noFill/>
        </p:spPr>
        <p:txBody>
          <a:bodyPr wrap="square" rtlCol="0">
            <a:spAutoFit/>
          </a:bodyPr>
          <a:lstStyle/>
          <a:p>
            <a:r>
              <a:rPr lang="en-CA" sz="1200" dirty="0" smtClean="0">
                <a:solidFill>
                  <a:schemeClr val="bg1"/>
                </a:solidFill>
              </a:rPr>
              <a:t>Loughborough In., Modification VQO.  Large scale, straight boundaries, angular characteristics</a:t>
            </a:r>
            <a:endParaRPr lang="en-CA" sz="1200" dirty="0">
              <a:solidFill>
                <a:schemeClr val="bg1"/>
              </a:solidFill>
            </a:endParaRPr>
          </a:p>
        </p:txBody>
      </p:sp>
      <p:sp>
        <p:nvSpPr>
          <p:cNvPr id="34" name="Right Arrow 33"/>
          <p:cNvSpPr/>
          <p:nvPr/>
        </p:nvSpPr>
        <p:spPr>
          <a:xfrm>
            <a:off x="899592" y="548680"/>
            <a:ext cx="504056"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TextBox 34"/>
          <p:cNvSpPr txBox="1"/>
          <p:nvPr/>
        </p:nvSpPr>
        <p:spPr>
          <a:xfrm>
            <a:off x="107504" y="980728"/>
            <a:ext cx="1728192" cy="461665"/>
          </a:xfrm>
          <a:prstGeom prst="rect">
            <a:avLst/>
          </a:prstGeom>
          <a:noFill/>
        </p:spPr>
        <p:txBody>
          <a:bodyPr wrap="square" rtlCol="0">
            <a:spAutoFit/>
          </a:bodyPr>
          <a:lstStyle/>
          <a:p>
            <a:r>
              <a:rPr lang="en-CA" sz="1200" dirty="0" smtClean="0">
                <a:solidFill>
                  <a:schemeClr val="bg1"/>
                </a:solidFill>
              </a:rPr>
              <a:t>Borderline Partial Retention</a:t>
            </a:r>
            <a:endParaRPr lang="en-CA" sz="1200" dirty="0">
              <a:solidFill>
                <a:schemeClr val="bg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5076056" y="5733256"/>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pic>
        <p:nvPicPr>
          <p:cNvPr id="31" name="Picture 30" descr="toba Inlet-pick critique.jpg"/>
          <p:cNvPicPr>
            <a:picLocks noChangeAspect="1"/>
          </p:cNvPicPr>
          <p:nvPr/>
        </p:nvPicPr>
        <p:blipFill>
          <a:blip r:embed="rId2" cstate="print"/>
          <a:stretch>
            <a:fillRect/>
          </a:stretch>
        </p:blipFill>
        <p:spPr>
          <a:xfrm>
            <a:off x="2180052" y="260648"/>
            <a:ext cx="6064356" cy="3715357"/>
          </a:xfrm>
          <a:prstGeom prst="rect">
            <a:avLst/>
          </a:prstGeom>
        </p:spPr>
      </p:pic>
      <p:sp>
        <p:nvSpPr>
          <p:cNvPr id="32" name="TextBox 31"/>
          <p:cNvSpPr txBox="1"/>
          <p:nvPr/>
        </p:nvSpPr>
        <p:spPr>
          <a:xfrm>
            <a:off x="2411760" y="4005064"/>
            <a:ext cx="5760640" cy="461665"/>
          </a:xfrm>
          <a:prstGeom prst="rect">
            <a:avLst/>
          </a:prstGeom>
          <a:noFill/>
        </p:spPr>
        <p:txBody>
          <a:bodyPr wrap="square" rtlCol="0">
            <a:spAutoFit/>
          </a:bodyPr>
          <a:lstStyle/>
          <a:p>
            <a:r>
              <a:rPr lang="en-CA" sz="1200" dirty="0" smtClean="0">
                <a:solidFill>
                  <a:schemeClr val="bg1"/>
                </a:solidFill>
              </a:rPr>
              <a:t>Stop 76. Toba Inlet heli-block, PR VQO, small in relative scale of alteration, angular unnatural design.</a:t>
            </a:r>
            <a:endParaRPr lang="en-CA" sz="1200" dirty="0">
              <a:solidFill>
                <a:schemeClr val="bg1"/>
              </a:solidFill>
            </a:endParaRPr>
          </a:p>
        </p:txBody>
      </p:sp>
      <p:sp>
        <p:nvSpPr>
          <p:cNvPr id="33" name="Rectangle 32"/>
          <p:cNvSpPr/>
          <p:nvPr/>
        </p:nvSpPr>
        <p:spPr>
          <a:xfrm>
            <a:off x="395536" y="332656"/>
            <a:ext cx="1773242" cy="400110"/>
          </a:xfrm>
          <a:prstGeom prst="rect">
            <a:avLst/>
          </a:prstGeom>
        </p:spPr>
        <p:txBody>
          <a:bodyPr wrap="none">
            <a:spAutoFit/>
          </a:bodyPr>
          <a:lstStyle/>
          <a:p>
            <a:r>
              <a:rPr lang="en-CA" b="1" dirty="0" smtClean="0">
                <a:solidFill>
                  <a:srgbClr val="FFCC66"/>
                </a:solidFill>
              </a:rPr>
              <a:t>Borderline...</a:t>
            </a:r>
            <a:endParaRPr lang="en-CA"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5220072" y="5805264"/>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pic>
        <p:nvPicPr>
          <p:cNvPr id="30" name="Picture 29" descr="Johnstone Pt pushing M VQC.jpg"/>
          <p:cNvPicPr>
            <a:picLocks noChangeAspect="1"/>
          </p:cNvPicPr>
          <p:nvPr/>
        </p:nvPicPr>
        <p:blipFill>
          <a:blip r:embed="rId2" cstate="print"/>
          <a:stretch>
            <a:fillRect/>
          </a:stretch>
        </p:blipFill>
        <p:spPr>
          <a:xfrm>
            <a:off x="2586602" y="332657"/>
            <a:ext cx="5441782" cy="3960440"/>
          </a:xfrm>
          <a:prstGeom prst="rect">
            <a:avLst/>
          </a:prstGeom>
        </p:spPr>
      </p:pic>
      <p:sp>
        <p:nvSpPr>
          <p:cNvPr id="31" name="Rectangle 30"/>
          <p:cNvSpPr/>
          <p:nvPr/>
        </p:nvSpPr>
        <p:spPr>
          <a:xfrm>
            <a:off x="539552" y="332656"/>
            <a:ext cx="1773242" cy="400110"/>
          </a:xfrm>
          <a:prstGeom prst="rect">
            <a:avLst/>
          </a:prstGeom>
        </p:spPr>
        <p:txBody>
          <a:bodyPr wrap="none">
            <a:spAutoFit/>
          </a:bodyPr>
          <a:lstStyle/>
          <a:p>
            <a:r>
              <a:rPr lang="en-CA" b="1" dirty="0" smtClean="0">
                <a:solidFill>
                  <a:srgbClr val="FFCC66"/>
                </a:solidFill>
              </a:rPr>
              <a:t>Borderline...</a:t>
            </a:r>
            <a:endParaRPr lang="en-CA" dirty="0"/>
          </a:p>
        </p:txBody>
      </p:sp>
      <p:sp>
        <p:nvSpPr>
          <p:cNvPr id="32" name="TextBox 31"/>
          <p:cNvSpPr txBox="1"/>
          <p:nvPr/>
        </p:nvSpPr>
        <p:spPr>
          <a:xfrm>
            <a:off x="539552" y="908720"/>
            <a:ext cx="1944216" cy="276999"/>
          </a:xfrm>
          <a:prstGeom prst="rect">
            <a:avLst/>
          </a:prstGeom>
          <a:noFill/>
        </p:spPr>
        <p:txBody>
          <a:bodyPr wrap="square" rtlCol="0">
            <a:spAutoFit/>
          </a:bodyPr>
          <a:lstStyle/>
          <a:p>
            <a:r>
              <a:rPr lang="en-CA" sz="1200" dirty="0" smtClean="0">
                <a:solidFill>
                  <a:schemeClr val="bg1"/>
                </a:solidFill>
              </a:rPr>
              <a:t>(Partial Retention VQO)</a:t>
            </a:r>
            <a:endParaRPr lang="en-CA" sz="1200" dirty="0">
              <a:solidFill>
                <a:schemeClr val="bg1"/>
              </a:solidFill>
            </a:endParaRPr>
          </a:p>
        </p:txBody>
      </p:sp>
      <p:sp>
        <p:nvSpPr>
          <p:cNvPr id="33" name="TextBox 32"/>
          <p:cNvSpPr txBox="1"/>
          <p:nvPr/>
        </p:nvSpPr>
        <p:spPr>
          <a:xfrm>
            <a:off x="2627784" y="4293096"/>
            <a:ext cx="5400600" cy="461665"/>
          </a:xfrm>
          <a:prstGeom prst="rect">
            <a:avLst/>
          </a:prstGeom>
          <a:noFill/>
        </p:spPr>
        <p:txBody>
          <a:bodyPr wrap="square" rtlCol="0">
            <a:spAutoFit/>
          </a:bodyPr>
          <a:lstStyle/>
          <a:p>
            <a:r>
              <a:rPr lang="en-CA" sz="1200" dirty="0" smtClean="0">
                <a:solidFill>
                  <a:schemeClr val="bg1"/>
                </a:solidFill>
              </a:rPr>
              <a:t>Stop 96  Bute Inlet.  Cumulative impact verging on Modification.  Important to allow sufficient green-up between adjacent harvests.</a:t>
            </a:r>
            <a:endParaRPr lang="en-CA" sz="1200" dirty="0">
              <a:solidFill>
                <a:schemeClr val="bg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6012160" y="5733256"/>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sp>
        <p:nvSpPr>
          <p:cNvPr id="30" name="Rectangle 29"/>
          <p:cNvSpPr/>
          <p:nvPr/>
        </p:nvSpPr>
        <p:spPr>
          <a:xfrm>
            <a:off x="1187624" y="260648"/>
            <a:ext cx="7056784" cy="400110"/>
          </a:xfrm>
          <a:prstGeom prst="rect">
            <a:avLst/>
          </a:prstGeom>
        </p:spPr>
        <p:txBody>
          <a:bodyPr wrap="square">
            <a:spAutoFit/>
          </a:bodyPr>
          <a:lstStyle/>
          <a:p>
            <a:r>
              <a:rPr lang="en-CA" dirty="0" smtClean="0">
                <a:solidFill>
                  <a:schemeClr val="bg1"/>
                </a:solidFill>
              </a:rPr>
              <a:t>1.  Conforming	    2. Borderline</a:t>
            </a:r>
            <a:r>
              <a:rPr lang="en-CA" b="1" dirty="0" smtClean="0">
                <a:solidFill>
                  <a:srgbClr val="FFCC66"/>
                </a:solidFill>
              </a:rPr>
              <a:t> </a:t>
            </a:r>
            <a:r>
              <a:rPr lang="en-CA" b="1" dirty="0" smtClean="0">
                <a:solidFill>
                  <a:srgbClr val="FFCC66"/>
                </a:solidFill>
              </a:rPr>
              <a:t>  </a:t>
            </a:r>
            <a:r>
              <a:rPr lang="en-CA" b="1" dirty="0" smtClean="0">
                <a:solidFill>
                  <a:srgbClr val="FFCC66"/>
                </a:solidFill>
              </a:rPr>
              <a:t>3. </a:t>
            </a:r>
            <a:r>
              <a:rPr lang="en-CA" b="1" u="sng" dirty="0" smtClean="0">
                <a:solidFill>
                  <a:srgbClr val="FFCC66"/>
                </a:solidFill>
              </a:rPr>
              <a:t>Non-conforming</a:t>
            </a:r>
            <a:endParaRPr lang="en-CA" b="1" u="sng" dirty="0">
              <a:solidFill>
                <a:srgbClr val="FFCC66"/>
              </a:solidFill>
            </a:endParaRPr>
          </a:p>
        </p:txBody>
      </p:sp>
      <p:pic>
        <p:nvPicPr>
          <p:cNvPr id="31" name="Picture 30" descr="Okisollo West Entrance Sonora Granite Pt.jpg"/>
          <p:cNvPicPr>
            <a:picLocks noChangeAspect="1"/>
          </p:cNvPicPr>
          <p:nvPr/>
        </p:nvPicPr>
        <p:blipFill>
          <a:blip r:embed="rId2" cstate="print"/>
          <a:stretch>
            <a:fillRect/>
          </a:stretch>
        </p:blipFill>
        <p:spPr>
          <a:xfrm>
            <a:off x="467544" y="1196752"/>
            <a:ext cx="8460432" cy="1606048"/>
          </a:xfrm>
          <a:prstGeom prst="rect">
            <a:avLst/>
          </a:prstGeom>
        </p:spPr>
      </p:pic>
      <p:sp>
        <p:nvSpPr>
          <p:cNvPr id="32" name="TextBox 31"/>
          <p:cNvSpPr txBox="1"/>
          <p:nvPr/>
        </p:nvSpPr>
        <p:spPr>
          <a:xfrm>
            <a:off x="467544" y="2780928"/>
            <a:ext cx="8424936" cy="461665"/>
          </a:xfrm>
          <a:prstGeom prst="rect">
            <a:avLst/>
          </a:prstGeom>
          <a:noFill/>
        </p:spPr>
        <p:txBody>
          <a:bodyPr wrap="square" rtlCol="0">
            <a:spAutoFit/>
          </a:bodyPr>
          <a:lstStyle/>
          <a:p>
            <a:r>
              <a:rPr lang="en-CA" sz="1200" dirty="0" smtClean="0">
                <a:solidFill>
                  <a:schemeClr val="bg1"/>
                </a:solidFill>
              </a:rPr>
              <a:t>Stop 30  Sonora Island, west entrance to Okisollo Channel. PR VQO.  TFL 47.  Very easy to see foreground harvesting , large appearing scale due to short viewing distance, ridge/skyline is interrupted, and obvious road cut.</a:t>
            </a:r>
            <a:endParaRPr lang="en-CA" sz="1200" dirty="0">
              <a:solidFill>
                <a:schemeClr val="bg1"/>
              </a:solidFill>
            </a:endParaRPr>
          </a:p>
        </p:txBody>
      </p:sp>
      <p:pic>
        <p:nvPicPr>
          <p:cNvPr id="33" name="Picture 32" descr="Sonora Island E of Woods Bay landform.jpg"/>
          <p:cNvPicPr>
            <a:picLocks noChangeAspect="1"/>
          </p:cNvPicPr>
          <p:nvPr/>
        </p:nvPicPr>
        <p:blipFill>
          <a:blip r:embed="rId3" cstate="print"/>
          <a:stretch>
            <a:fillRect/>
          </a:stretch>
        </p:blipFill>
        <p:spPr>
          <a:xfrm>
            <a:off x="5148064" y="3501008"/>
            <a:ext cx="2169139" cy="1440697"/>
          </a:xfrm>
          <a:prstGeom prst="rect">
            <a:avLst/>
          </a:prstGeom>
        </p:spPr>
      </p:pic>
      <p:sp>
        <p:nvSpPr>
          <p:cNvPr id="34" name="TextBox 33"/>
          <p:cNvSpPr txBox="1"/>
          <p:nvPr/>
        </p:nvSpPr>
        <p:spPr>
          <a:xfrm>
            <a:off x="1259632" y="4077072"/>
            <a:ext cx="3816424" cy="276999"/>
          </a:xfrm>
          <a:prstGeom prst="rect">
            <a:avLst/>
          </a:prstGeom>
          <a:noFill/>
        </p:spPr>
        <p:txBody>
          <a:bodyPr wrap="square" rtlCol="0">
            <a:spAutoFit/>
          </a:bodyPr>
          <a:lstStyle/>
          <a:p>
            <a:pPr algn="r"/>
            <a:r>
              <a:rPr lang="en-CA" sz="1200" dirty="0" smtClean="0">
                <a:solidFill>
                  <a:schemeClr val="bg1"/>
                </a:solidFill>
              </a:rPr>
              <a:t>Compare &amp; contrast with Partial Retention ------ &gt;</a:t>
            </a:r>
            <a:endParaRPr lang="en-CA" sz="1200" dirty="0">
              <a:solidFill>
                <a:schemeClr val="bg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6012160" y="5805264"/>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pic>
        <p:nvPicPr>
          <p:cNvPr id="30" name="Picture 29" descr="Frederick Arm from Hall Pt 6.jpg"/>
          <p:cNvPicPr>
            <a:picLocks noChangeAspect="1"/>
          </p:cNvPicPr>
          <p:nvPr/>
        </p:nvPicPr>
        <p:blipFill>
          <a:blip r:embed="rId2" cstate="print"/>
          <a:stretch>
            <a:fillRect/>
          </a:stretch>
        </p:blipFill>
        <p:spPr>
          <a:xfrm>
            <a:off x="3248350" y="188641"/>
            <a:ext cx="5281555" cy="3528392"/>
          </a:xfrm>
          <a:prstGeom prst="rect">
            <a:avLst/>
          </a:prstGeom>
        </p:spPr>
      </p:pic>
      <p:pic>
        <p:nvPicPr>
          <p:cNvPr id="31" name="Picture 30" descr="Frederick Arm dolphins 2.jpg"/>
          <p:cNvPicPr>
            <a:picLocks noChangeAspect="1"/>
          </p:cNvPicPr>
          <p:nvPr/>
        </p:nvPicPr>
        <p:blipFill>
          <a:blip r:embed="rId3" cstate="print"/>
          <a:stretch>
            <a:fillRect/>
          </a:stretch>
        </p:blipFill>
        <p:spPr>
          <a:xfrm>
            <a:off x="1259632" y="2492896"/>
            <a:ext cx="2894076" cy="1922185"/>
          </a:xfrm>
          <a:prstGeom prst="rect">
            <a:avLst/>
          </a:prstGeom>
          <a:ln>
            <a:solidFill>
              <a:schemeClr val="bg1"/>
            </a:solidFill>
          </a:ln>
        </p:spPr>
      </p:pic>
      <p:sp>
        <p:nvSpPr>
          <p:cNvPr id="32" name="TextBox 31"/>
          <p:cNvSpPr txBox="1"/>
          <p:nvPr/>
        </p:nvSpPr>
        <p:spPr>
          <a:xfrm>
            <a:off x="611560" y="332656"/>
            <a:ext cx="2448272" cy="461665"/>
          </a:xfrm>
          <a:prstGeom prst="rect">
            <a:avLst/>
          </a:prstGeom>
          <a:noFill/>
        </p:spPr>
        <p:txBody>
          <a:bodyPr wrap="square" rtlCol="0">
            <a:spAutoFit/>
          </a:bodyPr>
          <a:lstStyle/>
          <a:p>
            <a:r>
              <a:rPr lang="en-CA" sz="1200" dirty="0" smtClean="0">
                <a:solidFill>
                  <a:schemeClr val="bg1"/>
                </a:solidFill>
              </a:rPr>
              <a:t>Stop 41  Frederick Arm from Cordero Channel.  </a:t>
            </a:r>
            <a:endParaRPr lang="en-CA" sz="1200" dirty="0">
              <a:solidFill>
                <a:schemeClr val="bg1"/>
              </a:solidFill>
            </a:endParaRPr>
          </a:p>
        </p:txBody>
      </p:sp>
      <p:sp>
        <p:nvSpPr>
          <p:cNvPr id="33" name="TextBox 32"/>
          <p:cNvSpPr txBox="1"/>
          <p:nvPr/>
        </p:nvSpPr>
        <p:spPr>
          <a:xfrm>
            <a:off x="1259632" y="4437112"/>
            <a:ext cx="2952328" cy="276999"/>
          </a:xfrm>
          <a:prstGeom prst="rect">
            <a:avLst/>
          </a:prstGeom>
          <a:noFill/>
        </p:spPr>
        <p:txBody>
          <a:bodyPr wrap="square" rtlCol="0">
            <a:spAutoFit/>
          </a:bodyPr>
          <a:lstStyle/>
          <a:p>
            <a:pPr algn="ctr"/>
            <a:r>
              <a:rPr lang="en-CA" sz="1200" dirty="0" smtClean="0">
                <a:solidFill>
                  <a:schemeClr val="bg1"/>
                </a:solidFill>
              </a:rPr>
              <a:t>Whale watching charter boat</a:t>
            </a:r>
            <a:endParaRPr lang="en-CA" sz="1200" dirty="0">
              <a:solidFill>
                <a:schemeClr val="bg1"/>
              </a:solidFill>
            </a:endParaRPr>
          </a:p>
        </p:txBody>
      </p:sp>
      <p:sp>
        <p:nvSpPr>
          <p:cNvPr id="34" name="TextBox 33"/>
          <p:cNvSpPr txBox="1"/>
          <p:nvPr/>
        </p:nvSpPr>
        <p:spPr>
          <a:xfrm>
            <a:off x="755576" y="1052736"/>
            <a:ext cx="2016224" cy="276999"/>
          </a:xfrm>
          <a:prstGeom prst="rect">
            <a:avLst/>
          </a:prstGeom>
          <a:noFill/>
        </p:spPr>
        <p:txBody>
          <a:bodyPr wrap="square" rtlCol="0">
            <a:spAutoFit/>
          </a:bodyPr>
          <a:lstStyle/>
          <a:p>
            <a:r>
              <a:rPr lang="en-CA" sz="1200" dirty="0" smtClean="0">
                <a:solidFill>
                  <a:schemeClr val="bg1"/>
                </a:solidFill>
              </a:rPr>
              <a:t>(Partial Retention VQO)</a:t>
            </a:r>
            <a:endParaRPr lang="en-CA" sz="1200" dirty="0">
              <a:solidFill>
                <a:schemeClr val="bg1"/>
              </a:solidFill>
            </a:endParaRPr>
          </a:p>
        </p:txBody>
      </p:sp>
      <p:sp>
        <p:nvSpPr>
          <p:cNvPr id="35" name="TextBox 34"/>
          <p:cNvSpPr txBox="1"/>
          <p:nvPr/>
        </p:nvSpPr>
        <p:spPr>
          <a:xfrm>
            <a:off x="4499992" y="3861048"/>
            <a:ext cx="4104456" cy="646331"/>
          </a:xfrm>
          <a:prstGeom prst="rect">
            <a:avLst/>
          </a:prstGeom>
          <a:noFill/>
        </p:spPr>
        <p:txBody>
          <a:bodyPr wrap="square" rtlCol="0">
            <a:spAutoFit/>
          </a:bodyPr>
          <a:lstStyle/>
          <a:p>
            <a:r>
              <a:rPr lang="en-CA" sz="1200" dirty="0" smtClean="0">
                <a:solidFill>
                  <a:schemeClr val="bg1"/>
                </a:solidFill>
              </a:rPr>
              <a:t>Approved FSP allows for Modification VQO from secondary viewpoints within Frederick Arm.  Therefore it is not a </a:t>
            </a:r>
            <a:r>
              <a:rPr lang="en-CA" sz="1200" u="sng" dirty="0" smtClean="0">
                <a:solidFill>
                  <a:schemeClr val="bg1"/>
                </a:solidFill>
              </a:rPr>
              <a:t>non-compliance</a:t>
            </a:r>
            <a:r>
              <a:rPr lang="en-CA" sz="1200" dirty="0" smtClean="0">
                <a:solidFill>
                  <a:schemeClr val="bg1"/>
                </a:solidFill>
              </a:rPr>
              <a:t>.</a:t>
            </a:r>
            <a:endParaRPr lang="en-CA" sz="1200" dirty="0">
              <a:solidFill>
                <a:schemeClr val="bg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6372200" y="5805264"/>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pic>
        <p:nvPicPr>
          <p:cNvPr id="30" name="Picture 29" descr="Phillips Arm 2.jpg"/>
          <p:cNvPicPr>
            <a:picLocks noChangeAspect="1"/>
          </p:cNvPicPr>
          <p:nvPr/>
        </p:nvPicPr>
        <p:blipFill>
          <a:blip r:embed="rId2" cstate="print"/>
          <a:stretch>
            <a:fillRect/>
          </a:stretch>
        </p:blipFill>
        <p:spPr>
          <a:xfrm>
            <a:off x="395536" y="620688"/>
            <a:ext cx="8532440" cy="2502201"/>
          </a:xfrm>
          <a:prstGeom prst="rect">
            <a:avLst/>
          </a:prstGeom>
        </p:spPr>
      </p:pic>
      <p:sp>
        <p:nvSpPr>
          <p:cNvPr id="31" name="TextBox 30"/>
          <p:cNvSpPr txBox="1"/>
          <p:nvPr/>
        </p:nvSpPr>
        <p:spPr>
          <a:xfrm>
            <a:off x="611560" y="3212976"/>
            <a:ext cx="7920880" cy="646331"/>
          </a:xfrm>
          <a:prstGeom prst="rect">
            <a:avLst/>
          </a:prstGeom>
          <a:noFill/>
        </p:spPr>
        <p:txBody>
          <a:bodyPr wrap="square" rtlCol="0">
            <a:spAutoFit/>
          </a:bodyPr>
          <a:lstStyle/>
          <a:p>
            <a:r>
              <a:rPr lang="en-CA" sz="1200" dirty="0" smtClean="0">
                <a:solidFill>
                  <a:schemeClr val="bg1"/>
                </a:solidFill>
              </a:rPr>
              <a:t>Phillips Arm, westside, mid-inlet.  PR VQO.</a:t>
            </a:r>
            <a:r>
              <a:rPr lang="en-CA" sz="1200" dirty="0" smtClean="0">
                <a:solidFill>
                  <a:schemeClr val="bg1"/>
                </a:solidFill>
              </a:rPr>
              <a:t> Approved FSP allows for Modification VQO from secondary viewpoints within </a:t>
            </a:r>
            <a:r>
              <a:rPr lang="en-CA" sz="1200" dirty="0" smtClean="0">
                <a:solidFill>
                  <a:schemeClr val="bg1"/>
                </a:solidFill>
              </a:rPr>
              <a:t>Phillips Arm</a:t>
            </a:r>
            <a:r>
              <a:rPr lang="en-CA" sz="1200" dirty="0" smtClean="0">
                <a:solidFill>
                  <a:schemeClr val="bg1"/>
                </a:solidFill>
              </a:rPr>
              <a:t>.  Therefore it is not </a:t>
            </a:r>
            <a:r>
              <a:rPr lang="en-CA" sz="1200" dirty="0" smtClean="0">
                <a:solidFill>
                  <a:schemeClr val="bg1"/>
                </a:solidFill>
              </a:rPr>
              <a:t>legally a </a:t>
            </a:r>
            <a:r>
              <a:rPr lang="en-CA" sz="1200" u="sng" dirty="0" smtClean="0">
                <a:solidFill>
                  <a:schemeClr val="bg1"/>
                </a:solidFill>
              </a:rPr>
              <a:t>non-compliance</a:t>
            </a:r>
            <a:r>
              <a:rPr lang="en-CA" sz="1200" dirty="0" smtClean="0">
                <a:solidFill>
                  <a:schemeClr val="bg1"/>
                </a:solidFill>
              </a:rPr>
              <a:t>.</a:t>
            </a:r>
          </a:p>
          <a:p>
            <a:r>
              <a:rPr lang="en-CA" sz="1200" dirty="0" smtClean="0">
                <a:solidFill>
                  <a:schemeClr val="bg1"/>
                </a:solidFill>
              </a:rPr>
              <a:t>  </a:t>
            </a:r>
            <a:endParaRPr lang="en-CA" sz="1200" dirty="0">
              <a:solidFill>
                <a:schemeClr val="bg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6660232" y="5805264"/>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pic>
        <p:nvPicPr>
          <p:cNvPr id="30" name="Picture 29" descr="Pryce Ch C&amp;E (1).jpg"/>
          <p:cNvPicPr>
            <a:picLocks noChangeAspect="1"/>
          </p:cNvPicPr>
          <p:nvPr/>
        </p:nvPicPr>
        <p:blipFill>
          <a:blip r:embed="rId2" cstate="print"/>
          <a:stretch>
            <a:fillRect/>
          </a:stretch>
        </p:blipFill>
        <p:spPr>
          <a:xfrm>
            <a:off x="1619672" y="188640"/>
            <a:ext cx="5962910" cy="3960440"/>
          </a:xfrm>
          <a:prstGeom prst="rect">
            <a:avLst/>
          </a:prstGeom>
          <a:ln>
            <a:solidFill>
              <a:schemeClr val="bg1"/>
            </a:solidFill>
          </a:ln>
        </p:spPr>
      </p:pic>
      <p:sp>
        <p:nvSpPr>
          <p:cNvPr id="31" name="TextBox 30"/>
          <p:cNvSpPr txBox="1"/>
          <p:nvPr/>
        </p:nvSpPr>
        <p:spPr>
          <a:xfrm>
            <a:off x="1619672" y="4293096"/>
            <a:ext cx="6264696" cy="461665"/>
          </a:xfrm>
          <a:prstGeom prst="rect">
            <a:avLst/>
          </a:prstGeom>
          <a:noFill/>
        </p:spPr>
        <p:txBody>
          <a:bodyPr wrap="square" rtlCol="0">
            <a:spAutoFit/>
          </a:bodyPr>
          <a:lstStyle/>
          <a:p>
            <a:r>
              <a:rPr lang="en-CA" sz="1200" dirty="0" smtClean="0">
                <a:solidFill>
                  <a:schemeClr val="bg1"/>
                </a:solidFill>
              </a:rPr>
              <a:t>Stop 82  Pryce Channel.  Original harvesting had a significant negative visual impact.  C&amp;E investigation found harvesting in non-compliance to the Partial Retention VQO.</a:t>
            </a:r>
            <a:endParaRPr lang="en-CA" sz="1200" dirty="0">
              <a:solidFill>
                <a:schemeClr val="bg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489848"/>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542692"/>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561856"/>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561856"/>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561856"/>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561856"/>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561856"/>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6084167" y="6093296"/>
            <a:ext cx="288033" cy="45943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489848"/>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489848"/>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491589"/>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491589"/>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489848"/>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633864"/>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633865"/>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633864"/>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633864"/>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633864"/>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633864"/>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633864"/>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633864"/>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633864"/>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633864"/>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336540"/>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345832"/>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345832"/>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345832"/>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345832"/>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pic>
        <p:nvPicPr>
          <p:cNvPr id="31" name="Picture 30" descr="Head of Ramsay Arm critique.jpg"/>
          <p:cNvPicPr>
            <a:picLocks noChangeAspect="1"/>
          </p:cNvPicPr>
          <p:nvPr/>
        </p:nvPicPr>
        <p:blipFill>
          <a:blip r:embed="rId2" cstate="print"/>
          <a:stretch>
            <a:fillRect/>
          </a:stretch>
        </p:blipFill>
        <p:spPr>
          <a:xfrm>
            <a:off x="1477274" y="116633"/>
            <a:ext cx="6396576" cy="4248472"/>
          </a:xfrm>
          <a:prstGeom prst="rect">
            <a:avLst/>
          </a:prstGeom>
        </p:spPr>
      </p:pic>
      <p:sp>
        <p:nvSpPr>
          <p:cNvPr id="32" name="TextBox 31"/>
          <p:cNvSpPr txBox="1"/>
          <p:nvPr/>
        </p:nvSpPr>
        <p:spPr>
          <a:xfrm>
            <a:off x="1547664" y="4437112"/>
            <a:ext cx="6336704" cy="646331"/>
          </a:xfrm>
          <a:prstGeom prst="rect">
            <a:avLst/>
          </a:prstGeom>
          <a:noFill/>
        </p:spPr>
        <p:txBody>
          <a:bodyPr wrap="square" rtlCol="0">
            <a:spAutoFit/>
          </a:bodyPr>
          <a:lstStyle/>
          <a:p>
            <a:r>
              <a:rPr lang="en-CA" sz="1200" dirty="0" smtClean="0">
                <a:solidFill>
                  <a:schemeClr val="bg1"/>
                </a:solidFill>
              </a:rPr>
              <a:t>Stop 86  Head of Ramsay Arm.  PR VQO.  Very easy to see from foreground &amp; middleground viewing distances.  Medium in scale with angular characteristics. Resulting in a Modification visual quality class. </a:t>
            </a:r>
            <a:endParaRPr lang="en-CA" sz="1200" dirty="0">
              <a:solidFill>
                <a:schemeClr val="bg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6372200" y="5661248"/>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pic>
        <p:nvPicPr>
          <p:cNvPr id="30" name="Picture 29" descr="Stuart Is Johnstone Bluff VP.jpg"/>
          <p:cNvPicPr>
            <a:picLocks noChangeAspect="1"/>
          </p:cNvPicPr>
          <p:nvPr/>
        </p:nvPicPr>
        <p:blipFill>
          <a:blip r:embed="rId2" cstate="print"/>
          <a:stretch>
            <a:fillRect/>
          </a:stretch>
        </p:blipFill>
        <p:spPr>
          <a:xfrm>
            <a:off x="539552" y="404664"/>
            <a:ext cx="8136904" cy="1145879"/>
          </a:xfrm>
          <a:prstGeom prst="rect">
            <a:avLst/>
          </a:prstGeom>
        </p:spPr>
      </p:pic>
      <p:pic>
        <p:nvPicPr>
          <p:cNvPr id="31" name="Picture 30" descr="Stuart Is mid-channel VP.jpg"/>
          <p:cNvPicPr>
            <a:picLocks noChangeAspect="1"/>
          </p:cNvPicPr>
          <p:nvPr/>
        </p:nvPicPr>
        <p:blipFill>
          <a:blip r:embed="rId3" cstate="print"/>
          <a:stretch>
            <a:fillRect/>
          </a:stretch>
        </p:blipFill>
        <p:spPr>
          <a:xfrm>
            <a:off x="467544" y="2276872"/>
            <a:ext cx="8208912" cy="1433424"/>
          </a:xfrm>
          <a:prstGeom prst="rect">
            <a:avLst/>
          </a:prstGeom>
        </p:spPr>
      </p:pic>
      <p:sp>
        <p:nvSpPr>
          <p:cNvPr id="32" name="TextBox 31"/>
          <p:cNvSpPr txBox="1"/>
          <p:nvPr/>
        </p:nvSpPr>
        <p:spPr>
          <a:xfrm>
            <a:off x="539552" y="1556792"/>
            <a:ext cx="8064896" cy="461665"/>
          </a:xfrm>
          <a:prstGeom prst="rect">
            <a:avLst/>
          </a:prstGeom>
          <a:noFill/>
        </p:spPr>
        <p:txBody>
          <a:bodyPr wrap="square" rtlCol="0">
            <a:spAutoFit/>
          </a:bodyPr>
          <a:lstStyle/>
          <a:p>
            <a:r>
              <a:rPr lang="en-CA" sz="1200" dirty="0" smtClean="0">
                <a:solidFill>
                  <a:schemeClr val="bg1"/>
                </a:solidFill>
              </a:rPr>
              <a:t>Stop 89  </a:t>
            </a:r>
            <a:r>
              <a:rPr lang="en-CA" sz="1200" dirty="0" smtClean="0">
                <a:solidFill>
                  <a:schemeClr val="bg1"/>
                </a:solidFill>
              </a:rPr>
              <a:t>S</a:t>
            </a:r>
            <a:r>
              <a:rPr lang="en-CA" sz="1200" dirty="0" smtClean="0">
                <a:solidFill>
                  <a:schemeClr val="bg1"/>
                </a:solidFill>
              </a:rPr>
              <a:t>tuart Island, Partial Retention VQOs.  Distant view from Johnstone Bluff.  Even at distance the harvesting is very easy to see, appears very large, and unnatural shape.</a:t>
            </a:r>
            <a:endParaRPr lang="en-CA" sz="1200" dirty="0">
              <a:solidFill>
                <a:schemeClr val="bg1"/>
              </a:solidFill>
            </a:endParaRPr>
          </a:p>
        </p:txBody>
      </p:sp>
      <p:sp>
        <p:nvSpPr>
          <p:cNvPr id="33" name="TextBox 32"/>
          <p:cNvSpPr txBox="1"/>
          <p:nvPr/>
        </p:nvSpPr>
        <p:spPr>
          <a:xfrm>
            <a:off x="899592" y="3933056"/>
            <a:ext cx="7416824" cy="646331"/>
          </a:xfrm>
          <a:prstGeom prst="rect">
            <a:avLst/>
          </a:prstGeom>
          <a:noFill/>
        </p:spPr>
        <p:txBody>
          <a:bodyPr wrap="square" rtlCol="0">
            <a:spAutoFit/>
          </a:bodyPr>
          <a:lstStyle/>
          <a:p>
            <a:r>
              <a:rPr lang="en-CA" sz="1200" dirty="0" smtClean="0">
                <a:solidFill>
                  <a:schemeClr val="bg1"/>
                </a:solidFill>
              </a:rPr>
              <a:t>Stop 90  Mid-channel viewpoint.  Main tourist travel c0rridor.  Some straight and angular boundaries are present.  Linear layout has effectively bisected the landform creating strong visual tension. Very easy to see from many locations. In-block tree retention is minimal.</a:t>
            </a:r>
            <a:endParaRPr lang="en-CA" sz="1200" dirty="0">
              <a:solidFill>
                <a:schemeClr val="bg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3768" y="476672"/>
            <a:ext cx="4248472" cy="461665"/>
          </a:xfrm>
          <a:prstGeom prst="rect">
            <a:avLst/>
          </a:prstGeom>
          <a:noFill/>
        </p:spPr>
        <p:txBody>
          <a:bodyPr wrap="square" rtlCol="0">
            <a:spAutoFit/>
          </a:bodyPr>
          <a:lstStyle/>
          <a:p>
            <a:pPr algn="ctr"/>
            <a:r>
              <a:rPr lang="en-CA" sz="2400" b="1" dirty="0" smtClean="0">
                <a:solidFill>
                  <a:srgbClr val="FFCC66"/>
                </a:solidFill>
              </a:rPr>
              <a:t>Summary</a:t>
            </a:r>
            <a:endParaRPr lang="en-CA" sz="2400" b="1" dirty="0">
              <a:solidFill>
                <a:srgbClr val="FFCC66"/>
              </a:solidFill>
            </a:endParaRPr>
          </a:p>
        </p:txBody>
      </p:sp>
      <p:sp>
        <p:nvSpPr>
          <p:cNvPr id="3" name="TextBox 2"/>
          <p:cNvSpPr txBox="1"/>
          <p:nvPr/>
        </p:nvSpPr>
        <p:spPr>
          <a:xfrm>
            <a:off x="971600" y="1268760"/>
            <a:ext cx="7776864" cy="5016758"/>
          </a:xfrm>
          <a:prstGeom prst="rect">
            <a:avLst/>
          </a:prstGeom>
          <a:noFill/>
        </p:spPr>
        <p:txBody>
          <a:bodyPr wrap="square" rtlCol="0">
            <a:spAutoFit/>
          </a:bodyPr>
          <a:lstStyle/>
          <a:p>
            <a:pPr>
              <a:buClr>
                <a:srgbClr val="FFC000"/>
              </a:buClr>
              <a:buSzPct val="130000"/>
              <a:buFont typeface="Arial" pitchFamily="34" charset="0"/>
              <a:buChar char="•"/>
            </a:pPr>
            <a:r>
              <a:rPr lang="en-CA" dirty="0" smtClean="0">
                <a:solidFill>
                  <a:schemeClr val="bg1"/>
                </a:solidFill>
              </a:rPr>
              <a:t> Review found high level of VQO conformance.</a:t>
            </a:r>
          </a:p>
          <a:p>
            <a:pPr>
              <a:buClr>
                <a:srgbClr val="FFC000"/>
              </a:buClr>
              <a:buSzPct val="130000"/>
              <a:buFont typeface="Arial" pitchFamily="34" charset="0"/>
              <a:buChar char="•"/>
            </a:pPr>
            <a:endParaRPr lang="en-CA" sz="1000" dirty="0" smtClean="0">
              <a:solidFill>
                <a:schemeClr val="bg1"/>
              </a:solidFill>
            </a:endParaRPr>
          </a:p>
          <a:p>
            <a:pPr>
              <a:buClr>
                <a:srgbClr val="FFC000"/>
              </a:buClr>
              <a:buSzPct val="130000"/>
              <a:buFont typeface="Arial" pitchFamily="34" charset="0"/>
              <a:buChar char="•"/>
            </a:pPr>
            <a:r>
              <a:rPr lang="en-CA" dirty="0" smtClean="0">
                <a:solidFill>
                  <a:schemeClr val="bg1"/>
                </a:solidFill>
              </a:rPr>
              <a:t> Results reflect earlier FREP random monitoring results.</a:t>
            </a:r>
          </a:p>
          <a:p>
            <a:pPr>
              <a:buClr>
                <a:srgbClr val="FFC000"/>
              </a:buClr>
              <a:buSzPct val="130000"/>
              <a:buFont typeface="Arial" pitchFamily="34" charset="0"/>
              <a:buChar char="•"/>
            </a:pPr>
            <a:endParaRPr lang="en-CA" sz="1000" dirty="0" smtClean="0">
              <a:solidFill>
                <a:schemeClr val="bg1"/>
              </a:solidFill>
            </a:endParaRPr>
          </a:p>
          <a:p>
            <a:pPr>
              <a:buClr>
                <a:srgbClr val="FFC000"/>
              </a:buClr>
              <a:buSzPct val="130000"/>
              <a:buFont typeface="Arial" pitchFamily="34" charset="0"/>
              <a:buChar char="•"/>
            </a:pPr>
            <a:r>
              <a:rPr lang="en-CA" dirty="0" smtClean="0">
                <a:solidFill>
                  <a:schemeClr val="bg1"/>
                </a:solidFill>
              </a:rPr>
              <a:t> Found a significant number of borderline situations where harvesting </a:t>
            </a:r>
            <a:r>
              <a:rPr lang="en-CA" dirty="0" smtClean="0">
                <a:solidFill>
                  <a:schemeClr val="bg1"/>
                </a:solidFill>
              </a:rPr>
              <a:t>is verging </a:t>
            </a:r>
            <a:r>
              <a:rPr lang="en-CA" dirty="0" smtClean="0">
                <a:solidFill>
                  <a:schemeClr val="bg1"/>
                </a:solidFill>
              </a:rPr>
              <a:t>towards non conformance to the VQO definition. Visual impact being towards the maximum level of development for the VQO class.</a:t>
            </a:r>
          </a:p>
          <a:p>
            <a:pPr>
              <a:buClr>
                <a:srgbClr val="FFC000"/>
              </a:buClr>
              <a:buSzPct val="130000"/>
              <a:buFont typeface="Arial" pitchFamily="34" charset="0"/>
              <a:buChar char="•"/>
            </a:pPr>
            <a:endParaRPr lang="en-CA" sz="1000" dirty="0" smtClean="0">
              <a:solidFill>
                <a:schemeClr val="bg1"/>
              </a:solidFill>
            </a:endParaRPr>
          </a:p>
          <a:p>
            <a:pPr>
              <a:buClr>
                <a:srgbClr val="FFC000"/>
              </a:buClr>
              <a:buSzPct val="130000"/>
              <a:buFont typeface="Arial" pitchFamily="34" charset="0"/>
              <a:buChar char="•"/>
            </a:pPr>
            <a:r>
              <a:rPr lang="en-CA" dirty="0" smtClean="0">
                <a:solidFill>
                  <a:schemeClr val="bg1"/>
                </a:solidFill>
              </a:rPr>
              <a:t> Lack of visual design (not scale) tends to be responsible.</a:t>
            </a:r>
          </a:p>
          <a:p>
            <a:pPr>
              <a:buClr>
                <a:srgbClr val="FFC000"/>
              </a:buClr>
              <a:buSzPct val="130000"/>
              <a:buFont typeface="Arial" pitchFamily="34" charset="0"/>
              <a:buChar char="•"/>
            </a:pPr>
            <a:endParaRPr lang="en-CA" sz="1000" dirty="0" smtClean="0">
              <a:solidFill>
                <a:schemeClr val="bg1"/>
              </a:solidFill>
            </a:endParaRPr>
          </a:p>
          <a:p>
            <a:pPr>
              <a:buClr>
                <a:srgbClr val="FFC000"/>
              </a:buClr>
              <a:buSzPct val="130000"/>
              <a:buFont typeface="Arial" pitchFamily="34" charset="0"/>
              <a:buChar char="•"/>
            </a:pPr>
            <a:r>
              <a:rPr lang="en-CA" dirty="0" smtClean="0">
                <a:solidFill>
                  <a:schemeClr val="bg1"/>
                </a:solidFill>
              </a:rPr>
              <a:t> In a few locations the cumulative visual impact of various harvest blocks is contributing.</a:t>
            </a:r>
          </a:p>
          <a:p>
            <a:pPr>
              <a:buClr>
                <a:srgbClr val="FFC000"/>
              </a:buClr>
              <a:buSzPct val="130000"/>
              <a:buFont typeface="Arial" pitchFamily="34" charset="0"/>
              <a:buChar char="•"/>
            </a:pPr>
            <a:endParaRPr lang="en-CA" sz="1000" dirty="0" smtClean="0">
              <a:solidFill>
                <a:schemeClr val="bg1"/>
              </a:solidFill>
            </a:endParaRPr>
          </a:p>
          <a:p>
            <a:pPr>
              <a:buClr>
                <a:srgbClr val="FFC000"/>
              </a:buClr>
              <a:buSzPct val="130000"/>
              <a:buFont typeface="Arial" pitchFamily="34" charset="0"/>
              <a:buChar char="•"/>
            </a:pPr>
            <a:r>
              <a:rPr lang="en-CA" dirty="0" smtClean="0">
                <a:solidFill>
                  <a:schemeClr val="bg1"/>
                </a:solidFill>
              </a:rPr>
              <a:t> Small number (6) of VQO non conformances reported.</a:t>
            </a:r>
          </a:p>
          <a:p>
            <a:pPr>
              <a:buClr>
                <a:srgbClr val="FFC000"/>
              </a:buClr>
              <a:buSzPct val="130000"/>
              <a:buFont typeface="Arial" pitchFamily="34" charset="0"/>
              <a:buChar char="•"/>
            </a:pPr>
            <a:endParaRPr lang="en-CA" sz="1000" dirty="0" smtClean="0">
              <a:solidFill>
                <a:schemeClr val="bg1"/>
              </a:solidFill>
            </a:endParaRPr>
          </a:p>
          <a:p>
            <a:pPr>
              <a:buClr>
                <a:srgbClr val="FFC000"/>
              </a:buClr>
              <a:buSzPct val="130000"/>
              <a:buFont typeface="Arial" pitchFamily="34" charset="0"/>
              <a:buChar char="•"/>
            </a:pPr>
            <a:r>
              <a:rPr lang="en-CA" dirty="0" smtClean="0">
                <a:solidFill>
                  <a:schemeClr val="bg1"/>
                </a:solidFill>
              </a:rPr>
              <a:t> In combination, borderline &amp; non-conformances are potential sources of negative public &amp; tourism stakeholder criticism.</a:t>
            </a:r>
          </a:p>
          <a:p>
            <a:pPr>
              <a:buFont typeface="Arial" pitchFamily="34" charset="0"/>
              <a:buChar char="•"/>
            </a:pPr>
            <a:endParaRPr lang="en-CA" dirty="0">
              <a:solidFill>
                <a:schemeClr val="bg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83768" y="260648"/>
            <a:ext cx="3960440" cy="461665"/>
          </a:xfrm>
          <a:prstGeom prst="rect">
            <a:avLst/>
          </a:prstGeom>
          <a:noFill/>
        </p:spPr>
        <p:txBody>
          <a:bodyPr wrap="square" rtlCol="0">
            <a:spAutoFit/>
          </a:bodyPr>
          <a:lstStyle/>
          <a:p>
            <a:pPr algn="ctr"/>
            <a:r>
              <a:rPr lang="en-CA" sz="2400" b="1" dirty="0" smtClean="0">
                <a:solidFill>
                  <a:srgbClr val="FFCC66"/>
                </a:solidFill>
              </a:rPr>
              <a:t>Recommendations</a:t>
            </a:r>
            <a:endParaRPr lang="en-CA" sz="2400" b="1" dirty="0">
              <a:solidFill>
                <a:srgbClr val="FFCC66"/>
              </a:solidFill>
            </a:endParaRPr>
          </a:p>
        </p:txBody>
      </p:sp>
      <p:sp>
        <p:nvSpPr>
          <p:cNvPr id="3" name="TextBox 2"/>
          <p:cNvSpPr txBox="1"/>
          <p:nvPr/>
        </p:nvSpPr>
        <p:spPr>
          <a:xfrm>
            <a:off x="683568" y="887135"/>
            <a:ext cx="7992888" cy="6524863"/>
          </a:xfrm>
          <a:prstGeom prst="rect">
            <a:avLst/>
          </a:prstGeom>
          <a:noFill/>
        </p:spPr>
        <p:txBody>
          <a:bodyPr wrap="square" rtlCol="0">
            <a:spAutoFit/>
          </a:bodyPr>
          <a:lstStyle/>
          <a:p>
            <a:pPr marL="457200" indent="-457200">
              <a:buClr>
                <a:srgbClr val="FFC000"/>
              </a:buClr>
              <a:buFont typeface="+mj-lt"/>
              <a:buAutoNum type="arabicPeriod"/>
            </a:pPr>
            <a:r>
              <a:rPr lang="en-CA" sz="1800" dirty="0" smtClean="0">
                <a:solidFill>
                  <a:schemeClr val="bg1"/>
                </a:solidFill>
              </a:rPr>
              <a:t>To ensure greater conformance to VQOs forest licensees need to put more emphasis on visual design. Less emphasis on scale of alteration guidelines.</a:t>
            </a:r>
          </a:p>
          <a:p>
            <a:pPr marL="457200" indent="-457200">
              <a:buClr>
                <a:srgbClr val="FFC000"/>
              </a:buClr>
              <a:buFont typeface="+mj-lt"/>
              <a:buAutoNum type="arabicPeriod"/>
            </a:pPr>
            <a:endParaRPr lang="en-CA" sz="1800" dirty="0" smtClean="0">
              <a:solidFill>
                <a:schemeClr val="bg1"/>
              </a:solidFill>
            </a:endParaRPr>
          </a:p>
          <a:p>
            <a:pPr marL="457200" indent="-457200">
              <a:buClr>
                <a:srgbClr val="FFC000"/>
              </a:buClr>
              <a:buFont typeface="+mj-lt"/>
              <a:buAutoNum type="arabicPeriod"/>
            </a:pPr>
            <a:r>
              <a:rPr lang="en-CA" sz="1800" dirty="0" smtClean="0">
                <a:solidFill>
                  <a:schemeClr val="bg1"/>
                </a:solidFill>
              </a:rPr>
              <a:t>Forest licensee staff/foresters practicing in visually sensitive landscapes need to acquire &amp; maintain skill in visual resource management. Alternatively employ qualified consultants.</a:t>
            </a:r>
          </a:p>
          <a:p>
            <a:pPr marL="457200" indent="-457200">
              <a:buClr>
                <a:srgbClr val="FFC000"/>
              </a:buClr>
              <a:buFont typeface="+mj-lt"/>
              <a:buAutoNum type="arabicPeriod"/>
            </a:pPr>
            <a:endParaRPr lang="en-CA" sz="1800" dirty="0" smtClean="0">
              <a:solidFill>
                <a:schemeClr val="bg1"/>
              </a:solidFill>
            </a:endParaRPr>
          </a:p>
          <a:p>
            <a:pPr marL="457200" indent="-457200">
              <a:buClr>
                <a:srgbClr val="FFC000"/>
              </a:buClr>
              <a:buFont typeface="+mj-lt"/>
              <a:buAutoNum type="arabicPeriod"/>
            </a:pPr>
            <a:r>
              <a:rPr lang="en-CA" sz="1800" dirty="0" smtClean="0">
                <a:solidFill>
                  <a:schemeClr val="bg1"/>
                </a:solidFill>
              </a:rPr>
              <a:t>Licensees may need to consider a wider range of professional peer review of their forest development plans when operating in important scenic areas.</a:t>
            </a:r>
          </a:p>
          <a:p>
            <a:pPr marL="457200" indent="-457200">
              <a:buClr>
                <a:srgbClr val="FFC000"/>
              </a:buClr>
              <a:buFont typeface="+mj-lt"/>
              <a:buAutoNum type="arabicPeriod"/>
            </a:pPr>
            <a:endParaRPr lang="en-CA" sz="1800" dirty="0" smtClean="0">
              <a:solidFill>
                <a:schemeClr val="bg1"/>
              </a:solidFill>
            </a:endParaRPr>
          </a:p>
          <a:p>
            <a:pPr marL="457200" indent="-457200">
              <a:buClr>
                <a:srgbClr val="FFC000"/>
              </a:buClr>
              <a:buFont typeface="+mj-lt"/>
              <a:buAutoNum type="arabicPeriod"/>
            </a:pPr>
            <a:r>
              <a:rPr lang="en-CA" sz="1800" dirty="0" smtClean="0">
                <a:solidFill>
                  <a:schemeClr val="bg1"/>
                </a:solidFill>
              </a:rPr>
              <a:t>Licensees to continue using robust visual impact assessment procedures.  When in doubt, confirm viewpoints with MFLNRO.</a:t>
            </a:r>
          </a:p>
          <a:p>
            <a:pPr marL="457200" indent="-457200">
              <a:buClr>
                <a:srgbClr val="FFC000"/>
              </a:buClr>
              <a:buFont typeface="+mj-lt"/>
              <a:buAutoNum type="arabicPeriod"/>
            </a:pPr>
            <a:endParaRPr lang="en-CA" sz="1800" dirty="0" smtClean="0">
              <a:solidFill>
                <a:schemeClr val="bg1"/>
              </a:solidFill>
            </a:endParaRPr>
          </a:p>
          <a:p>
            <a:pPr marL="457200" indent="-457200">
              <a:buClr>
                <a:srgbClr val="FFC000"/>
              </a:buClr>
              <a:buFont typeface="+mj-lt"/>
              <a:buAutoNum type="arabicPeriod"/>
            </a:pPr>
            <a:r>
              <a:rPr lang="en-CA" sz="1800" dirty="0" smtClean="0">
                <a:solidFill>
                  <a:schemeClr val="bg1"/>
                </a:solidFill>
              </a:rPr>
              <a:t>Pay greater attention to the cumulative visual impact of harvesting over time.  (allowing for adequate VEG green-up)</a:t>
            </a:r>
          </a:p>
          <a:p>
            <a:pPr marL="457200" indent="-457200">
              <a:buFont typeface="+mj-lt"/>
              <a:buAutoNum type="arabicPeriod"/>
            </a:pPr>
            <a:endParaRPr lang="en-CA" sz="1800" dirty="0" smtClean="0">
              <a:solidFill>
                <a:schemeClr val="bg1"/>
              </a:solidFill>
            </a:endParaRPr>
          </a:p>
          <a:p>
            <a:pPr marL="457200" indent="-457200">
              <a:buFont typeface="+mj-lt"/>
              <a:buAutoNum type="arabicPeriod"/>
            </a:pPr>
            <a:endParaRPr lang="en-CA" sz="1800" dirty="0" smtClean="0">
              <a:solidFill>
                <a:schemeClr val="bg1"/>
              </a:solidFill>
            </a:endParaRPr>
          </a:p>
          <a:p>
            <a:pPr marL="457200" indent="-457200">
              <a:buFont typeface="+mj-lt"/>
              <a:buAutoNum type="arabicPeriod"/>
            </a:pPr>
            <a:endParaRPr lang="en-CA" sz="1800" dirty="0" smtClean="0">
              <a:solidFill>
                <a:schemeClr val="bg1"/>
              </a:solidFill>
            </a:endParaRPr>
          </a:p>
          <a:p>
            <a:pPr marL="457200" indent="-457200">
              <a:buFont typeface="+mj-lt"/>
              <a:buAutoNum type="arabicPeriod"/>
            </a:pPr>
            <a:endParaRPr lang="en-CA" sz="1800" dirty="0" smtClean="0">
              <a:solidFill>
                <a:schemeClr val="bg1"/>
              </a:solidFill>
            </a:endParaRPr>
          </a:p>
          <a:p>
            <a:pPr marL="457200" indent="-457200">
              <a:buFont typeface="+mj-lt"/>
              <a:buAutoNum type="arabicPeriod"/>
            </a:pPr>
            <a:endParaRPr lang="en-CA" dirty="0" smtClean="0">
              <a:solidFill>
                <a:schemeClr val="bg1"/>
              </a:solidFill>
            </a:endParaRPr>
          </a:p>
          <a:p>
            <a:pPr marL="457200" indent="-457200">
              <a:buFont typeface="+mj-lt"/>
              <a:buAutoNum type="arabicPeriod"/>
            </a:pPr>
            <a:endParaRPr lang="en-CA" dirty="0">
              <a:solidFill>
                <a:schemeClr val="bg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75656" y="476672"/>
            <a:ext cx="6336704" cy="400110"/>
          </a:xfrm>
          <a:prstGeom prst="rect">
            <a:avLst/>
          </a:prstGeom>
          <a:noFill/>
        </p:spPr>
        <p:txBody>
          <a:bodyPr wrap="square" rtlCol="0">
            <a:spAutoFit/>
          </a:bodyPr>
          <a:lstStyle/>
          <a:p>
            <a:pPr algn="ctr"/>
            <a:r>
              <a:rPr lang="en-CA" dirty="0" smtClean="0">
                <a:solidFill>
                  <a:srgbClr val="FFC000"/>
                </a:solidFill>
              </a:rPr>
              <a:t>Recommendations- continued</a:t>
            </a:r>
            <a:endParaRPr lang="en-CA" dirty="0">
              <a:solidFill>
                <a:srgbClr val="FFC000"/>
              </a:solidFill>
            </a:endParaRPr>
          </a:p>
        </p:txBody>
      </p:sp>
      <p:sp>
        <p:nvSpPr>
          <p:cNvPr id="4" name="TextBox 3"/>
          <p:cNvSpPr txBox="1"/>
          <p:nvPr/>
        </p:nvSpPr>
        <p:spPr>
          <a:xfrm>
            <a:off x="827584" y="1124744"/>
            <a:ext cx="7920880" cy="4401205"/>
          </a:xfrm>
          <a:prstGeom prst="rect">
            <a:avLst/>
          </a:prstGeom>
          <a:noFill/>
        </p:spPr>
        <p:txBody>
          <a:bodyPr wrap="square" rtlCol="0">
            <a:spAutoFit/>
          </a:bodyPr>
          <a:lstStyle/>
          <a:p>
            <a:pPr marL="457200" indent="-457200">
              <a:buClr>
                <a:srgbClr val="FFC000"/>
              </a:buClr>
              <a:buAutoNum type="arabicPeriod" startAt="6"/>
            </a:pPr>
            <a:r>
              <a:rPr lang="en-CA" dirty="0" smtClean="0">
                <a:solidFill>
                  <a:schemeClr val="bg1"/>
                </a:solidFill>
              </a:rPr>
              <a:t>In highly sensitive marine tourist corridors/viewpoints, operate at the restrictive end of the VQO’s spectrum rather than maximum allowed alteration.</a:t>
            </a:r>
          </a:p>
          <a:p>
            <a:pPr marL="457200" indent="-457200">
              <a:buClr>
                <a:srgbClr val="FFC000"/>
              </a:buClr>
              <a:buAutoNum type="arabicPeriod" startAt="6"/>
            </a:pPr>
            <a:endParaRPr lang="en-CA" dirty="0" smtClean="0">
              <a:solidFill>
                <a:schemeClr val="bg1"/>
              </a:solidFill>
            </a:endParaRPr>
          </a:p>
          <a:p>
            <a:pPr marL="457200" indent="-457200">
              <a:buClr>
                <a:srgbClr val="FFC000"/>
              </a:buClr>
              <a:buAutoNum type="arabicPeriod" startAt="6"/>
            </a:pPr>
            <a:r>
              <a:rPr lang="en-CA" dirty="0" smtClean="0">
                <a:solidFill>
                  <a:schemeClr val="bg1"/>
                </a:solidFill>
              </a:rPr>
              <a:t>Licensees would benefit from cooperative information sharing with potentially affected public/recreation/tourism stakeholders to help resolve visual management concerns.</a:t>
            </a:r>
          </a:p>
          <a:p>
            <a:pPr marL="457200" indent="-457200">
              <a:buClr>
                <a:srgbClr val="FFC000"/>
              </a:buClr>
              <a:buAutoNum type="arabicPeriod" startAt="6"/>
            </a:pPr>
            <a:endParaRPr lang="en-CA" dirty="0" smtClean="0">
              <a:solidFill>
                <a:schemeClr val="bg1"/>
              </a:solidFill>
            </a:endParaRPr>
          </a:p>
          <a:p>
            <a:pPr marL="457200" indent="-457200">
              <a:buClr>
                <a:srgbClr val="FFC000"/>
              </a:buClr>
              <a:buAutoNum type="arabicPeriod" startAt="6"/>
            </a:pPr>
            <a:r>
              <a:rPr lang="en-CA" dirty="0" smtClean="0">
                <a:solidFill>
                  <a:schemeClr val="bg1"/>
                </a:solidFill>
              </a:rPr>
              <a:t>Digital (website) information sharing of pre-harvest visual impact assessments should be explored.</a:t>
            </a:r>
          </a:p>
          <a:p>
            <a:pPr marL="457200" indent="-457200">
              <a:buClr>
                <a:srgbClr val="FFC000"/>
              </a:buClr>
              <a:buAutoNum type="arabicPeriod" startAt="6"/>
            </a:pPr>
            <a:endParaRPr lang="en-CA" dirty="0" smtClean="0">
              <a:solidFill>
                <a:schemeClr val="bg1"/>
              </a:solidFill>
            </a:endParaRPr>
          </a:p>
          <a:p>
            <a:pPr marL="457200" indent="-457200">
              <a:buClr>
                <a:srgbClr val="FFC000"/>
              </a:buClr>
              <a:buAutoNum type="arabicPeriod" startAt="6"/>
            </a:pPr>
            <a:r>
              <a:rPr lang="en-CA" dirty="0" smtClean="0">
                <a:solidFill>
                  <a:schemeClr val="bg1"/>
                </a:solidFill>
              </a:rPr>
              <a:t>Tourism sectors also need to work cooperatively with forest companies to resolve or accommodate their interest in maintaining scenic quality.</a:t>
            </a:r>
            <a:endParaRPr lang="en-CA" dirty="0">
              <a:solidFill>
                <a:schemeClr val="bg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esolation Landforms 1.jpg"/>
          <p:cNvPicPr>
            <a:picLocks noChangeAspect="1"/>
          </p:cNvPicPr>
          <p:nvPr/>
        </p:nvPicPr>
        <p:blipFill>
          <a:blip r:embed="rId2" cstate="print"/>
          <a:stretch>
            <a:fillRect/>
          </a:stretch>
        </p:blipFill>
        <p:spPr>
          <a:xfrm>
            <a:off x="251520" y="1270626"/>
            <a:ext cx="8651207" cy="3526526"/>
          </a:xfrm>
          <a:prstGeom prst="rect">
            <a:avLst/>
          </a:prstGeom>
          <a:ln>
            <a:solidFill>
              <a:schemeClr val="accent3">
                <a:lumMod val="95000"/>
              </a:schemeClr>
            </a:solidFill>
          </a:ln>
        </p:spPr>
      </p:pic>
      <p:sp>
        <p:nvSpPr>
          <p:cNvPr id="3" name="TextBox 2"/>
          <p:cNvSpPr txBox="1"/>
          <p:nvPr/>
        </p:nvSpPr>
        <p:spPr>
          <a:xfrm>
            <a:off x="2411760" y="332656"/>
            <a:ext cx="4248472" cy="523220"/>
          </a:xfrm>
          <a:prstGeom prst="rect">
            <a:avLst/>
          </a:prstGeom>
          <a:noFill/>
        </p:spPr>
        <p:txBody>
          <a:bodyPr wrap="square" rtlCol="0">
            <a:spAutoFit/>
          </a:bodyPr>
          <a:lstStyle/>
          <a:p>
            <a:pPr algn="ctr"/>
            <a:r>
              <a:rPr lang="en-CA" sz="2800" dirty="0" smtClean="0">
                <a:solidFill>
                  <a:schemeClr val="bg1"/>
                </a:solidFill>
              </a:rPr>
              <a:t>Questions ?</a:t>
            </a:r>
            <a:endParaRPr lang="en-CA" sz="2800" dirty="0">
              <a:solidFill>
                <a:schemeClr val="bg1"/>
              </a:solidFill>
            </a:endParaRPr>
          </a:p>
        </p:txBody>
      </p:sp>
      <p:sp>
        <p:nvSpPr>
          <p:cNvPr id="4" name="Rectangle 3"/>
          <p:cNvSpPr/>
          <p:nvPr/>
        </p:nvSpPr>
        <p:spPr>
          <a:xfrm>
            <a:off x="4283968" y="5013176"/>
            <a:ext cx="4032448" cy="1200329"/>
          </a:xfrm>
          <a:prstGeom prst="rect">
            <a:avLst/>
          </a:prstGeom>
        </p:spPr>
        <p:txBody>
          <a:bodyPr wrap="square">
            <a:spAutoFit/>
          </a:bodyPr>
          <a:lstStyle/>
          <a:p>
            <a:r>
              <a:rPr lang="en-US" sz="1800" dirty="0" smtClean="0">
                <a:solidFill>
                  <a:schemeClr val="bg1"/>
                </a:solidFill>
                <a:latin typeface="Andalus" pitchFamily="2" charset="-78"/>
                <a:cs typeface="Andalus" pitchFamily="2" charset="-78"/>
              </a:rPr>
              <a:t>Lloyd Davies, </a:t>
            </a:r>
            <a:r>
              <a:rPr lang="en-US" sz="1800" i="1" dirty="0" smtClean="0">
                <a:solidFill>
                  <a:schemeClr val="bg1"/>
                </a:solidFill>
                <a:latin typeface="Andalus" pitchFamily="2" charset="-78"/>
                <a:cs typeface="Andalus" pitchFamily="2" charset="-78"/>
              </a:rPr>
              <a:t>RPF</a:t>
            </a:r>
          </a:p>
          <a:p>
            <a:r>
              <a:rPr lang="en-US" sz="1800" dirty="0" smtClean="0">
                <a:solidFill>
                  <a:schemeClr val="bg1"/>
                </a:solidFill>
                <a:latin typeface="Andalus" pitchFamily="2" charset="-78"/>
                <a:cs typeface="Andalus" pitchFamily="2" charset="-78"/>
              </a:rPr>
              <a:t>Visual Resource Management Specialist</a:t>
            </a:r>
          </a:p>
          <a:p>
            <a:r>
              <a:rPr lang="en-US" sz="1800" dirty="0" smtClean="0">
                <a:solidFill>
                  <a:schemeClr val="bg1"/>
                </a:solidFill>
                <a:latin typeface="Andalus" pitchFamily="2" charset="-78"/>
                <a:cs typeface="Andalus" pitchFamily="2" charset="-78"/>
              </a:rPr>
              <a:t>Ph. 250-751-7112</a:t>
            </a:r>
          </a:p>
          <a:p>
            <a:r>
              <a:rPr lang="en-US" sz="1800" dirty="0" smtClean="0">
                <a:solidFill>
                  <a:schemeClr val="bg1"/>
                </a:solidFill>
                <a:latin typeface="Andalus" pitchFamily="2" charset="-78"/>
                <a:cs typeface="Andalus" pitchFamily="2" charset="-78"/>
              </a:rPr>
              <a:t>email: Lloyd.Davies@.gov.bc.ca</a:t>
            </a:r>
            <a:endParaRPr lang="en-CA" sz="1800" dirty="0">
              <a:solidFill>
                <a:schemeClr val="bg1"/>
              </a:solidFill>
              <a:latin typeface="Andalus" pitchFamily="2" charset="-78"/>
              <a:cs typeface="Andalus" pitchFamily="2" charset="-78"/>
            </a:endParaRPr>
          </a:p>
        </p:txBody>
      </p:sp>
      <p:pic>
        <p:nvPicPr>
          <p:cNvPr id="5" name="Picture 6" descr="Photographer's Silouette"/>
          <p:cNvPicPr>
            <a:picLocks noChangeAspect="1" noChangeArrowheads="1"/>
          </p:cNvPicPr>
          <p:nvPr/>
        </p:nvPicPr>
        <p:blipFill>
          <a:blip r:embed="rId3" cstate="print"/>
          <a:srcRect/>
          <a:stretch>
            <a:fillRect/>
          </a:stretch>
        </p:blipFill>
        <p:spPr bwMode="auto">
          <a:xfrm>
            <a:off x="3029842" y="5013176"/>
            <a:ext cx="966094" cy="1584598"/>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5155451"/>
            <a:ext cx="7632848" cy="400110"/>
          </a:xfrm>
          <a:prstGeom prst="rect">
            <a:avLst/>
          </a:prstGeom>
          <a:noFill/>
        </p:spPr>
        <p:txBody>
          <a:bodyPr wrap="square" rtlCol="0">
            <a:spAutoFit/>
          </a:bodyPr>
          <a:lstStyle/>
          <a:p>
            <a:r>
              <a:rPr lang="en-CA" dirty="0" smtClean="0">
                <a:solidFill>
                  <a:schemeClr val="bg1"/>
                </a:solidFill>
              </a:rPr>
              <a:t>______________________________________________</a:t>
            </a:r>
            <a:endParaRPr lang="en-CA" dirty="0">
              <a:solidFill>
                <a:schemeClr val="bg1"/>
              </a:solidFill>
            </a:endParaRPr>
          </a:p>
        </p:txBody>
      </p:sp>
      <p:sp>
        <p:nvSpPr>
          <p:cNvPr id="3" name="TextBox 2"/>
          <p:cNvSpPr txBox="1"/>
          <p:nvPr/>
        </p:nvSpPr>
        <p:spPr>
          <a:xfrm>
            <a:off x="755576" y="5208295"/>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4" name="TextBox 3"/>
          <p:cNvSpPr txBox="1"/>
          <p:nvPr/>
        </p:nvSpPr>
        <p:spPr>
          <a:xfrm>
            <a:off x="2051720"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5" name="TextBox 4"/>
          <p:cNvSpPr txBox="1"/>
          <p:nvPr/>
        </p:nvSpPr>
        <p:spPr>
          <a:xfrm>
            <a:off x="3563888" y="5227459"/>
            <a:ext cx="576064" cy="584775"/>
          </a:xfrm>
          <a:prstGeom prst="rect">
            <a:avLst/>
          </a:prstGeom>
          <a:noFill/>
        </p:spPr>
        <p:txBody>
          <a:bodyPr wrap="square" rtlCol="0">
            <a:spAutoFit/>
          </a:bodyPr>
          <a:lstStyle/>
          <a:p>
            <a:pPr algn="ctr"/>
            <a:r>
              <a:rPr lang="en-CA" sz="3200" b="1" dirty="0" smtClean="0">
                <a:solidFill>
                  <a:schemeClr val="bg1"/>
                </a:solidFill>
              </a:rPr>
              <a:t>l</a:t>
            </a:r>
            <a:endParaRPr lang="en-CA" sz="3200" b="1" dirty="0">
              <a:solidFill>
                <a:schemeClr val="bg1"/>
              </a:solidFill>
            </a:endParaRPr>
          </a:p>
        </p:txBody>
      </p:sp>
      <p:sp>
        <p:nvSpPr>
          <p:cNvPr id="6" name="TextBox 5"/>
          <p:cNvSpPr txBox="1"/>
          <p:nvPr/>
        </p:nvSpPr>
        <p:spPr>
          <a:xfrm>
            <a:off x="514806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7" name="TextBox 6"/>
          <p:cNvSpPr txBox="1"/>
          <p:nvPr/>
        </p:nvSpPr>
        <p:spPr>
          <a:xfrm>
            <a:off x="658822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8" name="TextBox 7"/>
          <p:cNvSpPr txBox="1"/>
          <p:nvPr/>
        </p:nvSpPr>
        <p:spPr>
          <a:xfrm>
            <a:off x="8028384" y="5227459"/>
            <a:ext cx="576064" cy="523220"/>
          </a:xfrm>
          <a:prstGeom prst="rect">
            <a:avLst/>
          </a:prstGeom>
          <a:noFill/>
        </p:spPr>
        <p:txBody>
          <a:bodyPr wrap="square" rtlCol="0">
            <a:spAutoFit/>
          </a:bodyPr>
          <a:lstStyle/>
          <a:p>
            <a:pPr algn="ctr"/>
            <a:r>
              <a:rPr lang="en-CA" sz="2800" b="1" dirty="0" smtClean="0">
                <a:solidFill>
                  <a:schemeClr val="bg1"/>
                </a:solidFill>
              </a:rPr>
              <a:t>l</a:t>
            </a:r>
            <a:endParaRPr lang="en-CA" sz="2800" b="1" dirty="0">
              <a:solidFill>
                <a:schemeClr val="bg1"/>
              </a:solidFill>
            </a:endParaRPr>
          </a:p>
        </p:txBody>
      </p:sp>
      <p:sp>
        <p:nvSpPr>
          <p:cNvPr id="9" name="Down Arrow 8"/>
          <p:cNvSpPr/>
          <p:nvPr/>
        </p:nvSpPr>
        <p:spPr>
          <a:xfrm rot="10800000">
            <a:off x="4427984" y="5875531"/>
            <a:ext cx="432048" cy="648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p:cNvSpPr txBox="1"/>
          <p:nvPr/>
        </p:nvSpPr>
        <p:spPr>
          <a:xfrm>
            <a:off x="1043608"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1" name="TextBox 10"/>
          <p:cNvSpPr txBox="1"/>
          <p:nvPr/>
        </p:nvSpPr>
        <p:spPr>
          <a:xfrm>
            <a:off x="2411760"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2" name="TextBox 11"/>
          <p:cNvSpPr txBox="1"/>
          <p:nvPr/>
        </p:nvSpPr>
        <p:spPr>
          <a:xfrm>
            <a:off x="3995936"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3" name="TextBox 12"/>
          <p:cNvSpPr txBox="1"/>
          <p:nvPr/>
        </p:nvSpPr>
        <p:spPr>
          <a:xfrm>
            <a:off x="5580112" y="5157192"/>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4" name="TextBox 13"/>
          <p:cNvSpPr txBox="1"/>
          <p:nvPr/>
        </p:nvSpPr>
        <p:spPr>
          <a:xfrm>
            <a:off x="7020272" y="5155451"/>
            <a:ext cx="1296144" cy="646331"/>
          </a:xfrm>
          <a:prstGeom prst="rect">
            <a:avLst/>
          </a:prstGeom>
          <a:noFill/>
        </p:spPr>
        <p:txBody>
          <a:bodyPr wrap="square" rtlCol="0">
            <a:spAutoFit/>
          </a:bodyPr>
          <a:lstStyle/>
          <a:p>
            <a:pPr algn="ctr"/>
            <a:r>
              <a:rPr lang="en-CA" sz="3600" dirty="0" smtClean="0">
                <a:solidFill>
                  <a:schemeClr val="accent6">
                    <a:lumMod val="40000"/>
                    <a:lumOff val="60000"/>
                  </a:schemeClr>
                </a:solidFill>
                <a:latin typeface="Arial Narrow" pitchFamily="34" charset="0"/>
                <a:cs typeface="Angsana New" pitchFamily="18" charset="-34"/>
              </a:rPr>
              <a:t>l</a:t>
            </a:r>
            <a:endParaRPr lang="en-CA" sz="3600" dirty="0">
              <a:solidFill>
                <a:schemeClr val="accent6">
                  <a:lumMod val="40000"/>
                  <a:lumOff val="60000"/>
                </a:schemeClr>
              </a:solidFill>
              <a:latin typeface="Arial Narrow" pitchFamily="34" charset="0"/>
              <a:cs typeface="Angsana New" pitchFamily="18" charset="-34"/>
            </a:endParaRPr>
          </a:p>
        </p:txBody>
      </p:sp>
      <p:sp>
        <p:nvSpPr>
          <p:cNvPr id="15" name="TextBox 14"/>
          <p:cNvSpPr txBox="1"/>
          <p:nvPr/>
        </p:nvSpPr>
        <p:spPr>
          <a:xfrm>
            <a:off x="1043608" y="5299467"/>
            <a:ext cx="648072"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6" name="TextBox 15"/>
          <p:cNvSpPr txBox="1"/>
          <p:nvPr/>
        </p:nvSpPr>
        <p:spPr>
          <a:xfrm>
            <a:off x="1835696" y="5299468"/>
            <a:ext cx="360040"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7" name="TextBox 16"/>
          <p:cNvSpPr txBox="1"/>
          <p:nvPr/>
        </p:nvSpPr>
        <p:spPr>
          <a:xfrm>
            <a:off x="248376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8" name="TextBox 17"/>
          <p:cNvSpPr txBox="1"/>
          <p:nvPr/>
        </p:nvSpPr>
        <p:spPr>
          <a:xfrm>
            <a:off x="3203848"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19" name="TextBox 18"/>
          <p:cNvSpPr txBox="1"/>
          <p:nvPr/>
        </p:nvSpPr>
        <p:spPr>
          <a:xfrm>
            <a:off x="4067944"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0" name="TextBox 19"/>
          <p:cNvSpPr txBox="1"/>
          <p:nvPr/>
        </p:nvSpPr>
        <p:spPr>
          <a:xfrm>
            <a:off x="4860032"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1" name="TextBox 20"/>
          <p:cNvSpPr txBox="1"/>
          <p:nvPr/>
        </p:nvSpPr>
        <p:spPr>
          <a:xfrm>
            <a:off x="565212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2" name="TextBox 21"/>
          <p:cNvSpPr txBox="1"/>
          <p:nvPr/>
        </p:nvSpPr>
        <p:spPr>
          <a:xfrm>
            <a:off x="637220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3" name="TextBox 22"/>
          <p:cNvSpPr txBox="1"/>
          <p:nvPr/>
        </p:nvSpPr>
        <p:spPr>
          <a:xfrm>
            <a:off x="709228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4" name="TextBox 23"/>
          <p:cNvSpPr txBox="1"/>
          <p:nvPr/>
        </p:nvSpPr>
        <p:spPr>
          <a:xfrm>
            <a:off x="7812360" y="5299467"/>
            <a:ext cx="432048" cy="246221"/>
          </a:xfrm>
          <a:prstGeom prst="rect">
            <a:avLst/>
          </a:prstGeom>
          <a:noFill/>
        </p:spPr>
        <p:txBody>
          <a:bodyPr wrap="square" rtlCol="0">
            <a:spAutoFit/>
          </a:bodyPr>
          <a:lstStyle/>
          <a:p>
            <a:pPr algn="ctr"/>
            <a:r>
              <a:rPr lang="en-CA" sz="1000" dirty="0" smtClean="0">
                <a:solidFill>
                  <a:schemeClr val="bg1"/>
                </a:solidFill>
              </a:rPr>
              <a:t>l</a:t>
            </a:r>
            <a:endParaRPr lang="en-CA" sz="1000" dirty="0">
              <a:solidFill>
                <a:schemeClr val="bg1"/>
              </a:solidFill>
            </a:endParaRPr>
          </a:p>
        </p:txBody>
      </p:sp>
      <p:sp>
        <p:nvSpPr>
          <p:cNvPr id="25" name="TextBox 24"/>
          <p:cNvSpPr txBox="1"/>
          <p:nvPr/>
        </p:nvSpPr>
        <p:spPr>
          <a:xfrm>
            <a:off x="1331640" y="5002143"/>
            <a:ext cx="792088"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P</a:t>
            </a:r>
            <a:endParaRPr lang="en-CA" sz="1800" b="1" dirty="0">
              <a:solidFill>
                <a:schemeClr val="bg1"/>
              </a:solidFill>
              <a:latin typeface="Century" pitchFamily="18" charset="0"/>
            </a:endParaRPr>
          </a:p>
        </p:txBody>
      </p:sp>
      <p:sp>
        <p:nvSpPr>
          <p:cNvPr id="26" name="TextBox 25"/>
          <p:cNvSpPr txBox="1"/>
          <p:nvPr/>
        </p:nvSpPr>
        <p:spPr>
          <a:xfrm>
            <a:off x="2699792" y="5011435"/>
            <a:ext cx="720080" cy="369332"/>
          </a:xfrm>
          <a:prstGeom prst="rect">
            <a:avLst/>
          </a:prstGeom>
          <a:noFill/>
        </p:spPr>
        <p:txBody>
          <a:bodyPr wrap="square" rtlCol="0">
            <a:spAutoFit/>
          </a:bodyPr>
          <a:lstStyle/>
          <a:p>
            <a:pPr algn="ctr"/>
            <a:r>
              <a:rPr lang="en-CA" sz="1800" b="1" dirty="0" smtClean="0">
                <a:solidFill>
                  <a:schemeClr val="bg1"/>
                </a:solidFill>
                <a:latin typeface="Century" pitchFamily="18" charset="0"/>
              </a:rPr>
              <a:t>R</a:t>
            </a:r>
            <a:endParaRPr lang="en-CA" sz="1800" b="1" dirty="0">
              <a:solidFill>
                <a:schemeClr val="bg1"/>
              </a:solidFill>
              <a:latin typeface="Century" pitchFamily="18" charset="0"/>
            </a:endParaRPr>
          </a:p>
        </p:txBody>
      </p:sp>
      <p:sp>
        <p:nvSpPr>
          <p:cNvPr id="27" name="Rectangle 26"/>
          <p:cNvSpPr/>
          <p:nvPr/>
        </p:nvSpPr>
        <p:spPr>
          <a:xfrm>
            <a:off x="4355977" y="5011435"/>
            <a:ext cx="504056" cy="369332"/>
          </a:xfrm>
          <a:prstGeom prst="rect">
            <a:avLst/>
          </a:prstGeom>
        </p:spPr>
        <p:txBody>
          <a:bodyPr wrap="square">
            <a:spAutoFit/>
          </a:bodyPr>
          <a:lstStyle/>
          <a:p>
            <a:pPr algn="ctr"/>
            <a:r>
              <a:rPr lang="en-CA" sz="1800" b="1" dirty="0" smtClean="0">
                <a:solidFill>
                  <a:schemeClr val="bg1"/>
                </a:solidFill>
                <a:latin typeface="Century" pitchFamily="18" charset="0"/>
              </a:rPr>
              <a:t>PR</a:t>
            </a:r>
            <a:endParaRPr lang="en-CA" sz="1800" b="1" dirty="0">
              <a:solidFill>
                <a:schemeClr val="bg1"/>
              </a:solidFill>
              <a:latin typeface="Century" pitchFamily="18" charset="0"/>
            </a:endParaRPr>
          </a:p>
        </p:txBody>
      </p:sp>
      <p:sp>
        <p:nvSpPr>
          <p:cNvPr id="28" name="Rectangle 27"/>
          <p:cNvSpPr/>
          <p:nvPr/>
        </p:nvSpPr>
        <p:spPr>
          <a:xfrm>
            <a:off x="6012160" y="5011435"/>
            <a:ext cx="402674" cy="369332"/>
          </a:xfrm>
          <a:prstGeom prst="rect">
            <a:avLst/>
          </a:prstGeom>
        </p:spPr>
        <p:txBody>
          <a:bodyPr wrap="none">
            <a:spAutoFit/>
          </a:bodyPr>
          <a:lstStyle/>
          <a:p>
            <a:pPr lvl="0" algn="ctr"/>
            <a:r>
              <a:rPr lang="en-CA" sz="1800" b="1" dirty="0" smtClean="0">
                <a:solidFill>
                  <a:srgbClr val="FFFFFF"/>
                </a:solidFill>
                <a:latin typeface="Century" pitchFamily="18" charset="0"/>
              </a:rPr>
              <a:t>M</a:t>
            </a:r>
            <a:endParaRPr lang="en-CA" sz="1800" b="1" dirty="0">
              <a:solidFill>
                <a:srgbClr val="FFFFFF"/>
              </a:solidFill>
              <a:latin typeface="Century" pitchFamily="18" charset="0"/>
            </a:endParaRPr>
          </a:p>
        </p:txBody>
      </p:sp>
      <p:sp>
        <p:nvSpPr>
          <p:cNvPr id="29" name="Rectangle 28"/>
          <p:cNvSpPr/>
          <p:nvPr/>
        </p:nvSpPr>
        <p:spPr>
          <a:xfrm>
            <a:off x="7308304" y="5011435"/>
            <a:ext cx="620684" cy="369332"/>
          </a:xfrm>
          <a:prstGeom prst="rect">
            <a:avLst/>
          </a:prstGeom>
        </p:spPr>
        <p:txBody>
          <a:bodyPr wrap="none">
            <a:spAutoFit/>
          </a:bodyPr>
          <a:lstStyle/>
          <a:p>
            <a:pPr lvl="0" algn="ctr"/>
            <a:r>
              <a:rPr lang="en-CA" sz="1800" b="1" dirty="0" smtClean="0">
                <a:solidFill>
                  <a:srgbClr val="FFFFFF"/>
                </a:solidFill>
                <a:latin typeface="Century" pitchFamily="18" charset="0"/>
              </a:rPr>
              <a:t>MM</a:t>
            </a:r>
            <a:endParaRPr lang="en-CA" sz="1800" b="1" dirty="0">
              <a:solidFill>
                <a:srgbClr val="FFFFFF"/>
              </a:solidFill>
              <a:latin typeface="Century" pitchFamily="18" charset="0"/>
            </a:endParaRP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12380</TotalTime>
  <Words>2902</Words>
  <Application>Microsoft Office PowerPoint</Application>
  <PresentationFormat>On-screen Show (4:3)</PresentationFormat>
  <Paragraphs>957</Paragraphs>
  <Slides>52</Slides>
  <Notes>2</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vector>
  </TitlesOfParts>
  <Company>Government of British Columbia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Visual Landscape Management Ministry of Forests</dc:title>
  <dc:creator>Davies, Lloyd</dc:creator>
  <cp:lastModifiedBy>lfdavies</cp:lastModifiedBy>
  <cp:revision>511</cp:revision>
  <dcterms:created xsi:type="dcterms:W3CDTF">2004-03-03T18:58:41Z</dcterms:created>
  <dcterms:modified xsi:type="dcterms:W3CDTF">2014-01-27T23:32:50Z</dcterms:modified>
</cp:coreProperties>
</file>